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0" r:id="rId4"/>
    <p:sldId id="263" r:id="rId5"/>
    <p:sldId id="264" r:id="rId6"/>
    <p:sldId id="262" r:id="rId7"/>
    <p:sldId id="261" r:id="rId8"/>
    <p:sldId id="258" r:id="rId9"/>
    <p:sldId id="266" r:id="rId10"/>
    <p:sldId id="265" r:id="rId11"/>
    <p:sldId id="267" r:id="rId12"/>
    <p:sldId id="268" r:id="rId13"/>
    <p:sldId id="269" r:id="rId14"/>
  </p:sldIdLst>
  <p:sldSz cx="12192000" cy="6858000"/>
  <p:notesSz cx="6858000" cy="9144000"/>
  <p:embeddedFontLst>
    <p:embeddedFont>
      <p:font typeface="ＭＳ Ｐゴシック" panose="020B0600070205080204" pitchFamily="34" charset="-128"/>
      <p:regular r:id="rId17"/>
    </p:embeddedFont>
    <p:embeddedFont>
      <p:font typeface="Cambria Math" panose="02040503050406030204" pitchFamily="18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A2BD"/>
    <a:srgbClr val="B65049"/>
    <a:srgbClr val="00305D"/>
    <a:srgbClr val="DE2526"/>
    <a:srgbClr val="0069B4"/>
    <a:srgbClr val="951B81"/>
    <a:srgbClr val="CD1719"/>
    <a:srgbClr val="59358C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650" autoAdjust="0"/>
  </p:normalViewPr>
  <p:slideViewPr>
    <p:cSldViewPr snapToGrid="0" snapToObjects="1">
      <p:cViewPr varScale="1">
        <p:scale>
          <a:sx n="98" d="100"/>
          <a:sy n="98" d="100"/>
        </p:scale>
        <p:origin x="10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12.02.2025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12.02.2025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Time multiplexing mechanism in which the roundtrip length of the fiber feedback loop is precisely matched with an integer multiple of the pulsed pump’s repetition rate. Inside the feedback loop, a phase-sensitive amplifier made out of, e.g., periodically poled Lithium Niobate (PPLN), is used to create the DOPO which provides the required phase-</a:t>
            </a:r>
            <a:r>
              <a:rPr lang="en-US" dirty="0" err="1"/>
              <a:t>bistability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662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7374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26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“There exists a certain input power range over which the out of phase </a:t>
            </a:r>
            <a:r>
              <a:rPr lang="en-US" b="0" dirty="0" err="1"/>
              <a:t>quadratures</a:t>
            </a:r>
            <a:r>
              <a:rPr lang="en-US" b="0" dirty="0"/>
              <a:t> of each oscillator are suppressed and the signs of the </a:t>
            </a:r>
            <a:r>
              <a:rPr lang="en-US" dirty="0"/>
              <a:t>in-phase</a:t>
            </a:r>
            <a:r>
              <a:rPr lang="en-US" b="0" dirty="0"/>
              <a:t> spin </a:t>
            </a:r>
            <a:r>
              <a:rPr lang="en-US" b="0" dirty="0" err="1"/>
              <a:t>quadratures</a:t>
            </a:r>
            <a:r>
              <a:rPr lang="en-US" b="0" dirty="0"/>
              <a:t> </a:t>
            </a:r>
            <a:r>
              <a:rPr lang="en-US" b="0" dirty="0" err="1"/>
              <a:t>ξj</a:t>
            </a:r>
            <a:r>
              <a:rPr lang="en-US" b="0" dirty="0"/>
              <a:t> can be use to encode the spins </a:t>
            </a:r>
            <a:r>
              <a:rPr lang="en-US" b="0" dirty="0" err="1"/>
              <a:t>σj</a:t>
            </a:r>
            <a:r>
              <a:rPr lang="en-US" b="0" dirty="0"/>
              <a:t>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4601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First name Last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endParaRPr lang="en-US" noProof="0" dirty="0"/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353183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9943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 userDrawn="1"/>
        </p:nvSpPr>
        <p:spPr>
          <a:xfrm>
            <a:off x="3151994" y="2563831"/>
            <a:ext cx="9050720" cy="4317954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 userDrawn="1"/>
        </p:nvSpPr>
        <p:spPr>
          <a:xfrm>
            <a:off x="-1" y="3692352"/>
            <a:ext cx="9555747" cy="3185710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 userDrawn="1"/>
        </p:nvSpPr>
        <p:spPr>
          <a:xfrm>
            <a:off x="-709" y="2302249"/>
            <a:ext cx="6020777" cy="4581946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/>
              <a:t>May 4, </a:t>
            </a:r>
            <a:r>
              <a:rPr lang="de-DE" dirty="0"/>
              <a:t>2022</a:t>
            </a:r>
          </a:p>
        </p:txBody>
      </p:sp>
      <p:pic>
        <p:nvPicPr>
          <p:cNvPr id="21" name="Grafik 2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1804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 dirty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874713" y="1481138"/>
            <a:ext cx="5195887" cy="4360862"/>
          </a:xfrm>
        </p:spPr>
        <p:txBody>
          <a:bodyPr/>
          <a:lstStyle>
            <a:lvl2pPr marL="285750" indent="-285750">
              <a:buFont typeface="Wingdings" panose="05000000000000000000" pitchFamily="2" charset="2"/>
              <a:buChar char="§"/>
              <a:defRPr/>
            </a:lvl2pPr>
            <a:lvl3pPr marL="285750" indent="-285750">
              <a:buFont typeface="Wingdings" panose="05000000000000000000" pitchFamily="2" charset="2"/>
              <a:buChar char="§"/>
              <a:defRPr/>
            </a:lvl3pPr>
            <a:lvl4pPr marL="252000" indent="-144000">
              <a:buFont typeface="Wingdings" panose="05000000000000000000" pitchFamily="2" charset="2"/>
              <a:buChar char="Ø"/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endParaRPr lang="de-DE" dirty="0"/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3384549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980374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4101152"/>
            <a:ext cx="12191999" cy="2028186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10580687" cy="239847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58050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4121151" cy="464502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9757924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74713" y="1481138"/>
            <a:ext cx="339883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4457699" y="1481138"/>
            <a:ext cx="3416301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8070850" y="1481138"/>
            <a:ext cx="3384550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5365750" y="1484313"/>
            <a:ext cx="6089650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pic>
        <p:nvPicPr>
          <p:cNvPr id="4" name="Grafik 3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First name Last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endParaRPr lang="en-US" noProof="0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</p:spTree>
    <p:extLst>
      <p:ext uri="{BB962C8B-B14F-4D97-AF65-F5344CB8AC3E}">
        <p14:creationId xmlns:p14="http://schemas.microsoft.com/office/powerpoint/2010/main" val="139656438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6273895" y="1486586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151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076779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148408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458194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000380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9359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4284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First name Last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endParaRPr lang="en-US" noProof="0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2323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First name Last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endParaRPr lang="en-US" noProof="0" dirty="0"/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0" name="Grafik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05594" y="327901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92700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/>
              <a:t>May 4, </a:t>
            </a:r>
            <a:r>
              <a:rPr lang="de-DE" dirty="0"/>
              <a:t>2022</a:t>
            </a:r>
          </a:p>
        </p:txBody>
      </p:sp>
      <p:sp>
        <p:nvSpPr>
          <p:cNvPr id="5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86458" y="346075"/>
            <a:ext cx="1764000" cy="5148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70368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42465" y="328249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sz="300" b="0"/>
              <a:t>Bild durch Klicken auf Symbol hinzufügen</a:t>
            </a:r>
            <a:endParaRPr lang="de-DE" dirty="0"/>
          </a:p>
        </p:txBody>
      </p:sp>
      <p:sp>
        <p:nvSpPr>
          <p:cNvPr id="17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90304" y="349731"/>
            <a:ext cx="1764000" cy="514800"/>
          </a:xfrm>
          <a:blipFill dpi="0" rotWithShape="1">
            <a:blip r:embed="rId3"/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/>
              <a:t>May 4, </a:t>
            </a:r>
            <a:r>
              <a:rPr lang="de-DE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0028023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/>
              <a:t>May 4, </a:t>
            </a:r>
            <a:r>
              <a:rPr lang="de-DE" dirty="0"/>
              <a:t>2022</a:t>
            </a:r>
          </a:p>
        </p:txBody>
      </p:sp>
      <p:pic>
        <p:nvPicPr>
          <p:cNvPr id="16" name="Grafik 1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353183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5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353183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974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This is a heading</a:t>
            </a:r>
            <a:br>
              <a:rPr lang="en-US" noProof="0" dirty="0"/>
            </a:br>
            <a:r>
              <a:rPr lang="en-US" noProof="0" dirty="0"/>
              <a:t>with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level (16 </a:t>
            </a:r>
            <a:r>
              <a:rPr lang="en-US" noProof="0" dirty="0" err="1"/>
              <a:t>pt</a:t>
            </a:r>
            <a:r>
              <a:rPr lang="en-US" noProof="0" dirty="0"/>
              <a:t> up to level 4)</a:t>
            </a:r>
          </a:p>
          <a:p>
            <a:pPr lvl="1"/>
            <a:r>
              <a:rPr lang="en-US" noProof="0" dirty="0"/>
              <a:t>Second text level for enumerations</a:t>
            </a:r>
          </a:p>
          <a:p>
            <a:pPr lvl="2"/>
            <a:r>
              <a:rPr lang="en-US" noProof="0" dirty="0"/>
              <a:t>Third text level if there is a lot of text (14pt)</a:t>
            </a:r>
          </a:p>
          <a:p>
            <a:pPr lvl="3"/>
            <a:r>
              <a:rPr lang="en-US" noProof="0" dirty="0"/>
              <a:t>Fourth text level for enumerations if there is a lot of text</a:t>
            </a:r>
          </a:p>
          <a:p>
            <a:pPr lvl="4"/>
            <a:r>
              <a:rPr lang="en-US" noProof="0" dirty="0"/>
              <a:t>Fifth text level (14 </a:t>
            </a:r>
            <a:r>
              <a:rPr lang="en-US" noProof="0" dirty="0" err="1"/>
              <a:t>pt</a:t>
            </a:r>
            <a:r>
              <a:rPr lang="en-US" noProof="0" dirty="0"/>
              <a:t> for all subsequent levels)</a:t>
            </a:r>
          </a:p>
          <a:p>
            <a:pPr lvl="5"/>
            <a:r>
              <a:rPr lang="en-US" noProof="0" dirty="0"/>
              <a:t>Sixth text level for enumerations if there is a lot of text</a:t>
            </a:r>
          </a:p>
          <a:p>
            <a:pPr lvl="6"/>
            <a:r>
              <a:rPr lang="en-US" noProof="0" dirty="0"/>
              <a:t>Seventh text level for enumerations if there is a lot of text</a:t>
            </a:r>
          </a:p>
          <a:p>
            <a:pPr lvl="7"/>
            <a:r>
              <a:rPr lang="en-US" noProof="0" dirty="0"/>
              <a:t>Eighth text level for enumerations if there is a lot of text</a:t>
            </a:r>
          </a:p>
          <a:p>
            <a:pPr lvl="8"/>
            <a:r>
              <a:rPr lang="en-US" noProof="0" dirty="0"/>
              <a:t>Ninth text level for enumerations if there is a lot of text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2477770" y="6319797"/>
            <a:ext cx="448500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err="1">
                <a:solidFill>
                  <a:schemeClr val="tx2"/>
                </a:solidFill>
              </a:rPr>
              <a:t>Ising</a:t>
            </a:r>
            <a:r>
              <a:rPr lang="en-US" sz="800" dirty="0">
                <a:solidFill>
                  <a:schemeClr val="tx2"/>
                </a:solidFill>
              </a:rPr>
              <a:t> Machine Numerical Simulation</a:t>
            </a:r>
          </a:p>
          <a:p>
            <a:pPr algn="l"/>
            <a:r>
              <a:rPr lang="en-US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The Chair of High Frequency and Photonics Engineering/ </a:t>
            </a:r>
            <a:r>
              <a:rPr lang="en-US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Lu, </a:t>
            </a:r>
            <a:r>
              <a:rPr lang="en-US" sz="80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Yanxia</a:t>
            </a:r>
            <a:endParaRPr lang="en-US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r>
              <a:rPr lang="en-US" sz="800" kern="1200" noProof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Dresden// August</a:t>
            </a:r>
            <a:r>
              <a:rPr lang="en-US" sz="800" kern="1200" baseline="0" noProof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</a:t>
            </a:r>
            <a:r>
              <a:rPr lang="en-US" sz="800" kern="1200" noProof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2024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15772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7" y="6334048"/>
            <a:ext cx="1116184" cy="324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598" y="6315776"/>
            <a:ext cx="97047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905" r:id="rId3"/>
    <p:sldLayoutId id="2147483893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894" r:id="rId12"/>
    <p:sldLayoutId id="2147483913" r:id="rId13"/>
    <p:sldLayoutId id="2147483897" r:id="rId14"/>
    <p:sldLayoutId id="2147483914" r:id="rId15"/>
    <p:sldLayoutId id="2147483915" r:id="rId16"/>
    <p:sldLayoutId id="2147483916" r:id="rId17"/>
    <p:sldLayoutId id="2147483899" r:id="rId18"/>
    <p:sldLayoutId id="2147483896" r:id="rId19"/>
    <p:sldLayoutId id="2147483900" r:id="rId20"/>
    <p:sldLayoutId id="2147483901" r:id="rId21"/>
    <p:sldLayoutId id="2147483918" r:id="rId22"/>
    <p:sldLayoutId id="2147483919" r:id="rId23"/>
    <p:sldLayoutId id="2147483917" r:id="rId24"/>
    <p:sldLayoutId id="2147483902" r:id="rId25"/>
    <p:sldLayoutId id="2147483903" r:id="rId26"/>
    <p:sldLayoutId id="2147483895" r:id="rId27"/>
    <p:sldLayoutId id="2147483920" r:id="rId28"/>
    <p:sldLayoutId id="2147483921" r:id="rId29"/>
    <p:sldLayoutId id="2147483922" r:id="rId30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 userDrawn="1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 userDrawn="1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slide" Target="slide11.xml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2434064" cy="246221"/>
          </a:xfrm>
        </p:spPr>
        <p:txBody>
          <a:bodyPr/>
          <a:lstStyle/>
          <a:p>
            <a:r>
              <a:rPr lang="de-DE" dirty="0"/>
              <a:t>Dresden, August 20, 2024</a:t>
            </a:r>
          </a:p>
        </p:txBody>
      </p:sp>
      <p:pic>
        <p:nvPicPr>
          <p:cNvPr id="4" name="Picture 3" descr="A blue and white hexagon with blue dots&#10;&#10;Description automatically generated">
            <a:extLst>
              <a:ext uri="{FF2B5EF4-FFF2-40B4-BE49-F238E27FC236}">
                <a16:creationId xmlns:a16="http://schemas.microsoft.com/office/drawing/2014/main" id="{B43C9D6B-F0E2-860A-31F7-98B0D00D4F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t="11944" r="13333" b="9306"/>
          <a:stretch/>
        </p:blipFill>
        <p:spPr>
          <a:xfrm>
            <a:off x="8559631" y="1485610"/>
            <a:ext cx="3224452" cy="324736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B366BC-0E49-FF23-5E33-D7BA85A5C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2204258" cy="492443"/>
          </a:xfrm>
        </p:spPr>
        <p:txBody>
          <a:bodyPr/>
          <a:lstStyle/>
          <a:p>
            <a:r>
              <a:rPr lang="en-US" dirty="0"/>
              <a:t>Presenter</a:t>
            </a:r>
            <a:r>
              <a:rPr lang="de-DE" dirty="0"/>
              <a:t>:   Yanxia Lu</a:t>
            </a:r>
          </a:p>
          <a:p>
            <a:r>
              <a:rPr lang="de-DE" dirty="0"/>
              <a:t>Student ID:  5136301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7BAFCB-8A3A-E593-FD3C-D240D460E0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65" cy="492443"/>
          </a:xfrm>
        </p:spPr>
        <p:txBody>
          <a:bodyPr/>
          <a:lstStyle/>
          <a:p>
            <a:endParaRPr lang="de-DE" dirty="0"/>
          </a:p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D18526B9-2566-F7B9-F416-30C68F951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71" y="3835706"/>
            <a:ext cx="2826095" cy="492443"/>
          </a:xfrm>
        </p:spPr>
        <p:txBody>
          <a:bodyPr/>
          <a:lstStyle/>
          <a:p>
            <a:r>
              <a:rPr lang="en-US" altLang="de-DE" sz="3200" dirty="0" err="1">
                <a:solidFill>
                  <a:schemeClr val="bg1"/>
                </a:solidFill>
                <a:ea typeface="ＭＳ Ｐゴシック" pitchFamily="34" charset="-128"/>
              </a:rPr>
              <a:t>Ising</a:t>
            </a:r>
            <a:r>
              <a:rPr lang="en-US" altLang="de-DE" sz="3200" dirty="0">
                <a:solidFill>
                  <a:schemeClr val="bg1"/>
                </a:solidFill>
                <a:ea typeface="ＭＳ Ｐゴシック" pitchFamily="34" charset="-128"/>
              </a:rPr>
              <a:t> Machine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776E41F-DDF1-515F-387B-306DD35A7A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3970639" cy="492443"/>
          </a:xfrm>
        </p:spPr>
        <p:txBody>
          <a:bodyPr/>
          <a:lstStyle/>
          <a:p>
            <a:r>
              <a:rPr lang="en-US" altLang="de-DE" sz="3200" dirty="0">
                <a:solidFill>
                  <a:schemeClr val="bg1"/>
                </a:solidFill>
                <a:ea typeface="ＭＳ Ｐゴシック" pitchFamily="34" charset="-128"/>
              </a:rPr>
              <a:t>Numerical Modelling</a:t>
            </a:r>
            <a:endParaRPr lang="en-US" dirty="0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91F5DC5B-3297-FBD2-77D7-20C6D3520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303440" cy="246221"/>
          </a:xfrm>
        </p:spPr>
        <p:txBody>
          <a:bodyPr/>
          <a:lstStyle/>
          <a:p>
            <a:r>
              <a:rPr lang="en-US" dirty="0"/>
              <a:t>The Chair of High Frequency and Photonics Engineering</a:t>
            </a:r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DDACEB8-2A01-5B07-5A97-9085768DF8CC}"/>
              </a:ext>
            </a:extLst>
          </p:cNvPr>
          <p:cNvSpPr/>
          <p:nvPr/>
        </p:nvSpPr>
        <p:spPr>
          <a:xfrm>
            <a:off x="7873999" y="3087368"/>
            <a:ext cx="3474253" cy="1425821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8DB63-2362-07B7-AD17-81073B87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Spin Encoding</a:t>
            </a:r>
            <a:endParaRPr lang="en-US" sz="3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8D2967-D641-C816-48D9-5FA8703C521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Input-output Relationship: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B64A94-21CD-3F0B-F3B8-99CF5B109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2" y="1996558"/>
            <a:ext cx="3975336" cy="21911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F02778-037D-D9EF-2C9A-0BE733E14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856" y="4392303"/>
            <a:ext cx="2486372" cy="8859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FEB036-E1FC-14F1-3A62-7B6449C7D62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81241" y="3087368"/>
            <a:ext cx="2848857" cy="2336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Define supermode: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solidFill>
                  <a:srgbClr val="002060"/>
                </a:solidFill>
              </a:rPr>
              <a:t>And orthorgonal mode:</a:t>
            </a:r>
          </a:p>
          <a:p>
            <a:endParaRPr lang="de-DE" dirty="0">
              <a:solidFill>
                <a:srgbClr val="002060"/>
              </a:solidFill>
            </a:endParaRPr>
          </a:p>
          <a:p>
            <a:endParaRPr lang="de-DE" dirty="0">
              <a:solidFill>
                <a:srgbClr val="002060"/>
              </a:solidFill>
            </a:endParaRPr>
          </a:p>
          <a:p>
            <a:endParaRPr lang="de-DE" dirty="0">
              <a:solidFill>
                <a:srgbClr val="002060"/>
              </a:solidFill>
            </a:endParaRPr>
          </a:p>
          <a:p>
            <a:r>
              <a:rPr lang="de-DE" dirty="0">
                <a:solidFill>
                  <a:srgbClr val="002060"/>
                </a:solidFill>
              </a:rPr>
              <a:t>Spin encoding with s mode:</a:t>
            </a:r>
          </a:p>
          <a:p>
            <a:endParaRPr lang="de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4BA283-5F89-450F-CA33-2F22835F1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023"/>
          <a:stretch/>
        </p:blipFill>
        <p:spPr>
          <a:xfrm>
            <a:off x="5307109" y="3429000"/>
            <a:ext cx="1088486" cy="4566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1F799E-CF59-0353-B848-D350F6B547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81" b="2088"/>
          <a:stretch/>
        </p:blipFill>
        <p:spPr>
          <a:xfrm>
            <a:off x="5307109" y="4223165"/>
            <a:ext cx="1198760" cy="4001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B6C9CF-F47B-BBCA-15CC-F59B2A5E4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8856" y="5373687"/>
            <a:ext cx="3229426" cy="6477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842082-2F5B-6B40-2FC0-EBE16E9F8BD2}"/>
              </a:ext>
            </a:extLst>
          </p:cNvPr>
          <p:cNvSpPr txBox="1"/>
          <p:nvPr/>
        </p:nvSpPr>
        <p:spPr>
          <a:xfrm>
            <a:off x="1663484" y="6093781"/>
            <a:ext cx="968476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N. </a:t>
            </a:r>
            <a:r>
              <a:rPr lang="en-US" sz="900" dirty="0" err="1"/>
              <a:t>Tezak</a:t>
            </a:r>
            <a:r>
              <a:rPr lang="en-US" sz="900" dirty="0"/>
              <a:t> et al., IEEE Journal of Selected Topics in Quantum Electronics, vol. 26, no. 1, pp. 1-15, Jan.-Feb. 2020, Art no. 5900115, </a:t>
            </a:r>
            <a:r>
              <a:rPr lang="en-US" sz="900" dirty="0" err="1"/>
              <a:t>doi</a:t>
            </a:r>
            <a:r>
              <a:rPr lang="en-US" sz="900" dirty="0"/>
              <a:t>: 10.1109/JSTQE.2019.2929184.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28CB53-F0E6-4F84-CAA7-EB4E4EEA9A46}"/>
              </a:ext>
            </a:extLst>
          </p:cNvPr>
          <p:cNvSpPr/>
          <p:nvPr/>
        </p:nvSpPr>
        <p:spPr>
          <a:xfrm>
            <a:off x="8511132" y="2314637"/>
            <a:ext cx="2195827" cy="1442145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0E08EB-53AE-3EB7-120E-39E863B31127}"/>
              </a:ext>
            </a:extLst>
          </p:cNvPr>
          <p:cNvSpPr/>
          <p:nvPr/>
        </p:nvSpPr>
        <p:spPr>
          <a:xfrm>
            <a:off x="9333420" y="4268077"/>
            <a:ext cx="398852" cy="48018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rgbClr val="002060"/>
                </a:solidFill>
              </a:rPr>
              <a:t>D</a:t>
            </a:r>
            <a:r>
              <a:rPr lang="de-DE" sz="1050" b="1" dirty="0">
                <a:solidFill>
                  <a:srgbClr val="002060"/>
                </a:solidFill>
              </a:rPr>
              <a:t>C</a:t>
            </a:r>
            <a:endParaRPr lang="en-US" sz="1200" b="1" dirty="0">
              <a:solidFill>
                <a:srgbClr val="00206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55863B-78EC-6243-4D93-50DC639526D1}"/>
              </a:ext>
            </a:extLst>
          </p:cNvPr>
          <p:cNvCxnSpPr>
            <a:cxnSpLocks/>
          </p:cNvCxnSpPr>
          <p:nvPr/>
        </p:nvCxnSpPr>
        <p:spPr>
          <a:xfrm flipH="1">
            <a:off x="9732272" y="4668921"/>
            <a:ext cx="401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C74501F-91C8-40D0-F359-DDF5788D48CE}"/>
              </a:ext>
            </a:extLst>
          </p:cNvPr>
          <p:cNvSpPr txBox="1"/>
          <p:nvPr/>
        </p:nvSpPr>
        <p:spPr>
          <a:xfrm>
            <a:off x="10054924" y="4513189"/>
            <a:ext cx="76014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pump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1" name="Picture 30">
            <a:hlinkClick r:id="rId7" action="ppaction://hlinksldjump"/>
            <a:extLst>
              <a:ext uri="{FF2B5EF4-FFF2-40B4-BE49-F238E27FC236}">
                <a16:creationId xmlns:a16="http://schemas.microsoft.com/office/drawing/2014/main" id="{10249B63-FEE9-7E9C-6FA4-015A330A7F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6484" y="2519506"/>
            <a:ext cx="2005122" cy="11385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99CFC34-1CAB-13F9-FE72-1D097676020B}"/>
              </a:ext>
            </a:extLst>
          </p:cNvPr>
          <p:cNvSpPr txBox="1"/>
          <p:nvPr/>
        </p:nvSpPr>
        <p:spPr>
          <a:xfrm>
            <a:off x="7723207" y="2784312"/>
            <a:ext cx="84350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u=u‘(p)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2C6DE1-6623-F6DE-DD7C-C25C3AE2517B}"/>
              </a:ext>
            </a:extLst>
          </p:cNvPr>
          <p:cNvSpPr txBox="1"/>
          <p:nvPr/>
        </p:nvSpPr>
        <p:spPr>
          <a:xfrm>
            <a:off x="8738385" y="4225936"/>
            <a:ext cx="34817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u‘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897EF8-8AD8-6C0D-582D-1420FF381859}"/>
              </a:ext>
            </a:extLst>
          </p:cNvPr>
          <p:cNvSpPr txBox="1"/>
          <p:nvPr/>
        </p:nvSpPr>
        <p:spPr>
          <a:xfrm>
            <a:off x="10883174" y="2784312"/>
            <a:ext cx="53732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v(p)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24DED29-5F90-E88B-F819-C70BFAF3707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101" b="-1"/>
          <a:stretch/>
        </p:blipFill>
        <p:spPr>
          <a:xfrm>
            <a:off x="8156774" y="5269596"/>
            <a:ext cx="2863537" cy="29757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66E690E-603C-B664-98F8-6802A0F9CC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886" y="5071587"/>
            <a:ext cx="2200582" cy="3238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E3FF900-18E3-4EA3-963F-5B7A29AE59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2491" y="5394301"/>
            <a:ext cx="1152686" cy="33342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39C7788-1A47-ED7E-B3EA-9098DE5AAF6C}"/>
              </a:ext>
            </a:extLst>
          </p:cNvPr>
          <p:cNvSpPr/>
          <p:nvPr/>
        </p:nvSpPr>
        <p:spPr>
          <a:xfrm>
            <a:off x="4881241" y="4786226"/>
            <a:ext cx="2797786" cy="93002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E573778-6E4A-8D75-5B1A-FDDD0386BD2D}"/>
              </a:ext>
            </a:extLst>
          </p:cNvPr>
          <p:cNvCxnSpPr/>
          <p:nvPr/>
        </p:nvCxnSpPr>
        <p:spPr>
          <a:xfrm>
            <a:off x="5198165" y="2519506"/>
            <a:ext cx="21766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22F04C5-1A5F-9763-139D-5540DFDC3F91}"/>
              </a:ext>
            </a:extLst>
          </p:cNvPr>
          <p:cNvSpPr txBox="1"/>
          <p:nvPr/>
        </p:nvSpPr>
        <p:spPr>
          <a:xfrm>
            <a:off x="5026263" y="2224040"/>
            <a:ext cx="274850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Linearization of </a:t>
            </a:r>
          </a:p>
          <a:p>
            <a:r>
              <a:rPr lang="de-DE" dirty="0">
                <a:solidFill>
                  <a:srgbClr val="002060"/>
                </a:solidFill>
              </a:rPr>
              <a:t>nonlinear transferfunction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7CF08EF-314B-B39E-6200-BF0B6EFD656A}"/>
                  </a:ext>
                </a:extLst>
              </p:cNvPr>
              <p:cNvSpPr txBox="1"/>
              <p:nvPr/>
            </p:nvSpPr>
            <p:spPr>
              <a:xfrm>
                <a:off x="9164212" y="2026346"/>
                <a:ext cx="848659" cy="341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̃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~ p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7CF08EF-314B-B39E-6200-BF0B6EFD6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212" y="2026346"/>
                <a:ext cx="848659" cy="341632"/>
              </a:xfrm>
              <a:prstGeom prst="rect">
                <a:avLst/>
              </a:prstGeom>
              <a:blipFill>
                <a:blip r:embed="rId12"/>
                <a:stretch>
                  <a:fillRect t="-53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D52C80BF-29B6-B7BD-5E5A-524D87F55027}"/>
              </a:ext>
            </a:extLst>
          </p:cNvPr>
          <p:cNvSpPr txBox="1"/>
          <p:nvPr/>
        </p:nvSpPr>
        <p:spPr>
          <a:xfrm>
            <a:off x="6222620" y="5385993"/>
            <a:ext cx="123623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(+/</a:t>
            </a:r>
            <a:r>
              <a:rPr lang="en-US" dirty="0"/>
              <a:t>-  ~  0</a:t>
            </a:r>
            <a:r>
              <a:rPr lang="de-DE" dirty="0"/>
              <a:t>/</a:t>
            </a:r>
            <a:r>
              <a:rPr lang="en-US" altLang="zh-CN" dirty="0"/>
              <a:t>π)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9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D094B-C643-AEA5-8DFF-626F24D3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Steady State Photon Numbers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FD94D-A992-A40C-5BCD-DA43C15B7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4" r="2202"/>
          <a:stretch/>
        </p:blipFill>
        <p:spPr>
          <a:xfrm>
            <a:off x="1600200" y="1878496"/>
            <a:ext cx="7623313" cy="39833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825093-3336-CFDD-55F1-C46D901613B9}"/>
              </a:ext>
            </a:extLst>
          </p:cNvPr>
          <p:cNvCxnSpPr>
            <a:cxnSpLocks/>
          </p:cNvCxnSpPr>
          <p:nvPr/>
        </p:nvCxnSpPr>
        <p:spPr>
          <a:xfrm flipH="1" flipV="1">
            <a:off x="3822700" y="2262772"/>
            <a:ext cx="3733800" cy="137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15E496-ECA0-615E-48F4-71C597388D19}"/>
              </a:ext>
            </a:extLst>
          </p:cNvPr>
          <p:cNvCxnSpPr>
            <a:cxnSpLocks/>
          </p:cNvCxnSpPr>
          <p:nvPr/>
        </p:nvCxnSpPr>
        <p:spPr>
          <a:xfrm flipH="1" flipV="1">
            <a:off x="3822700" y="2311400"/>
            <a:ext cx="647700" cy="2501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62F2A1-F70F-BEB4-A40E-3FB7C26D4D4E}"/>
                  </a:ext>
                </a:extLst>
              </p:cNvPr>
              <p:cNvSpPr txBox="1"/>
              <p:nvPr/>
            </p:nvSpPr>
            <p:spPr>
              <a:xfrm>
                <a:off x="2643958" y="1730886"/>
                <a:ext cx="1305742" cy="1338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de-D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0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62F2A1-F70F-BEB4-A40E-3FB7C26D4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958" y="1730886"/>
                <a:ext cx="1305742" cy="1338828"/>
              </a:xfrm>
              <a:prstGeom prst="rect">
                <a:avLst/>
              </a:prstGeom>
              <a:blipFill>
                <a:blip r:embed="rId3"/>
                <a:stretch>
                  <a:fillRect r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EEDD8E-05C4-8FB5-B2BA-3DDE76072CB3}"/>
              </a:ext>
            </a:extLst>
          </p:cNvPr>
          <p:cNvCxnSpPr/>
          <p:nvPr/>
        </p:nvCxnSpPr>
        <p:spPr>
          <a:xfrm>
            <a:off x="6096000" y="3429000"/>
            <a:ext cx="1346200" cy="2278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B844A7-2D64-9D5F-4D59-93956BF9780C}"/>
                  </a:ext>
                </a:extLst>
              </p:cNvPr>
              <p:cNvSpPr txBox="1"/>
              <p:nvPr/>
            </p:nvSpPr>
            <p:spPr>
              <a:xfrm>
                <a:off x="7399448" y="3340493"/>
                <a:ext cx="2023952" cy="590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s mode bifurcation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mode instable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B844A7-2D64-9D5F-4D59-93956BF97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448" y="3340493"/>
                <a:ext cx="2023952" cy="590931"/>
              </a:xfrm>
              <a:prstGeom prst="rect">
                <a:avLst/>
              </a:prstGeom>
              <a:blipFill>
                <a:blip r:embed="rId4"/>
                <a:stretch>
                  <a:fillRect l="-1807" t="-3093" r="-904" b="-1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60195F-8348-298D-B18C-E558508A8413}"/>
                  </a:ext>
                </a:extLst>
              </p:cNvPr>
              <p:cNvSpPr txBox="1"/>
              <p:nvPr/>
            </p:nvSpPr>
            <p:spPr>
              <a:xfrm>
                <a:off x="7306620" y="3835265"/>
                <a:ext cx="20885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800" dirty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de-DE" sz="18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b>
                    </m:sSub>
                  </m:oMath>
                </a14:m>
                <a:r>
                  <a:rPr lang="de-DE" sz="1800" dirty="0"/>
                  <a:t>},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b>
                    </m:sSub>
                    <m:r>
                      <a:rPr lang="de-DE" sz="1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de-DE" sz="1800" dirty="0"/>
                  <a:t>}</a:t>
                </a:r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60195F-8348-298D-B18C-E558508A8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620" y="3835265"/>
                <a:ext cx="2088520" cy="369332"/>
              </a:xfrm>
              <a:prstGeom prst="rect">
                <a:avLst/>
              </a:prstGeom>
              <a:blipFill>
                <a:blip r:embed="rId5"/>
                <a:stretch>
                  <a:fillRect l="-263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341733-F565-2ADA-807B-74FD5163D500}"/>
                  </a:ext>
                </a:extLst>
              </p:cNvPr>
              <p:cNvSpPr txBox="1"/>
              <p:nvPr/>
            </p:nvSpPr>
            <p:spPr>
              <a:xfrm>
                <a:off x="2643958" y="2985812"/>
                <a:ext cx="20885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800" dirty="0">
                    <a:solidFill>
                      <a:schemeClr val="tx1"/>
                    </a:solidFill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de-DE" sz="1800" dirty="0">
                    <a:solidFill>
                      <a:schemeClr val="tx1"/>
                    </a:solidFill>
                  </a:rPr>
                  <a:t>,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de-DE" sz="1800" dirty="0">
                    <a:solidFill>
                      <a:schemeClr val="tx1"/>
                    </a:solidFill>
                  </a:rPr>
                  <a:t>},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b>
                    </m:sSub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b>
                    </m:sSub>
                  </m:oMath>
                </a14:m>
                <a:r>
                  <a:rPr lang="de-DE" sz="1800" dirty="0">
                    <a:solidFill>
                      <a:schemeClr val="tx1"/>
                    </a:solidFill>
                  </a:rPr>
                  <a:t>}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341733-F565-2ADA-807B-74FD5163D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958" y="2985812"/>
                <a:ext cx="2088520" cy="369332"/>
              </a:xfrm>
              <a:prstGeom prst="rect">
                <a:avLst/>
              </a:prstGeom>
              <a:blipFill>
                <a:blip r:embed="rId6"/>
                <a:stretch>
                  <a:fillRect l="-2632" t="-10000" r="-14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B3BB330-FB1B-D822-972C-1DBD41599521}"/>
              </a:ext>
            </a:extLst>
          </p:cNvPr>
          <p:cNvSpPr txBox="1"/>
          <p:nvPr/>
        </p:nvSpPr>
        <p:spPr>
          <a:xfrm>
            <a:off x="1663484" y="6093781"/>
            <a:ext cx="968476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N. </a:t>
            </a:r>
            <a:r>
              <a:rPr lang="en-US" sz="900" dirty="0" err="1"/>
              <a:t>Tezak</a:t>
            </a:r>
            <a:r>
              <a:rPr lang="en-US" sz="900" dirty="0"/>
              <a:t> et al., IEEE Journal of Selected Topics in Quantum Electronics, vol. 26, no. 1, pp. 1-15, Jan.-Feb. 2020, Art no. 5900115, </a:t>
            </a:r>
            <a:r>
              <a:rPr lang="en-US" sz="900" dirty="0" err="1"/>
              <a:t>doi</a:t>
            </a:r>
            <a:r>
              <a:rPr lang="en-US" sz="900" dirty="0"/>
              <a:t>: 10.1109/JSTQE.2019.2929184.</a:t>
            </a:r>
          </a:p>
        </p:txBody>
      </p:sp>
    </p:spTree>
    <p:extLst>
      <p:ext uri="{BB962C8B-B14F-4D97-AF65-F5344CB8AC3E}">
        <p14:creationId xmlns:p14="http://schemas.microsoft.com/office/powerpoint/2010/main" val="2165395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5E074BC-A575-0073-C0CF-FBEF69F8D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4" b="1851"/>
          <a:stretch/>
        </p:blipFill>
        <p:spPr>
          <a:xfrm>
            <a:off x="1119893" y="3261674"/>
            <a:ext cx="4228657" cy="307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03C9E-1CF2-D33E-3B3D-A47844A1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52B31-CA0E-2380-9232-76B39D464C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256505"/>
            <a:ext cx="10580688" cy="434498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dirty="0"/>
              <a:t>Near the pumping threshold, </a:t>
            </a:r>
            <a:r>
              <a:rPr lang="el-GR" b="0" dirty="0"/>
              <a:t>ξ</a:t>
            </a:r>
            <a:r>
              <a:rPr lang="en-US" b="0" dirty="0"/>
              <a:t> </a:t>
            </a:r>
            <a:r>
              <a:rPr lang="en-US" altLang="zh-CN" b="0" dirty="0"/>
              <a:t>can be </a:t>
            </a:r>
            <a:r>
              <a:rPr lang="de-DE" altLang="zh-CN" b="0" dirty="0"/>
              <a:t>expressed as approximate equations of motion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altLang="zh-CN" b="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altLang="zh-CN" b="0" dirty="0"/>
          </a:p>
          <a:p>
            <a:r>
              <a:rPr lang="de-DE" altLang="zh-CN" b="0" dirty="0"/>
              <a:t>     , whose Taylor expansion satisfies pitchfork bifurcation standard form: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E6E37-6EFA-18FB-BA6B-467E932D8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334" y="2680571"/>
            <a:ext cx="3349144" cy="411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2007A3-25D4-5791-A12F-DDF0DEFF50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25" t="4469"/>
          <a:stretch/>
        </p:blipFill>
        <p:spPr>
          <a:xfrm>
            <a:off x="8755901" y="1652067"/>
            <a:ext cx="2749281" cy="1935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3909C-81B8-79B5-2C76-3FA33B52BA18}"/>
                  </a:ext>
                </a:extLst>
              </p:cNvPr>
              <p:cNvSpPr txBox="1"/>
              <p:nvPr/>
            </p:nvSpPr>
            <p:spPr>
              <a:xfrm>
                <a:off x="8956428" y="1544371"/>
                <a:ext cx="1930272" cy="593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US" b="0" i="0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0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0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0" dirty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3909C-81B8-79B5-2C76-3FA33B52B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428" y="1544371"/>
                <a:ext cx="1930272" cy="5938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57E8440-172A-E57A-324A-E9F36FC389F8}"/>
              </a:ext>
            </a:extLst>
          </p:cNvPr>
          <p:cNvSpPr txBox="1"/>
          <p:nvPr/>
        </p:nvSpPr>
        <p:spPr>
          <a:xfrm>
            <a:off x="8882179" y="3587362"/>
            <a:ext cx="2623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00" b="0" dirty="0" err="1"/>
              <a:t>Strogatz</a:t>
            </a:r>
            <a:r>
              <a:rPr lang="en-US" sz="800" b="0" dirty="0"/>
              <a:t>, S.H. (2015). Nonlinear Dynamics and Chaos: With Applications to Physics, Biology, Chemistry, and Engineering (2nd ed.). CRC Press. </a:t>
            </a:r>
          </a:p>
          <a:p>
            <a:pPr algn="just"/>
            <a:r>
              <a:rPr lang="en-US" sz="800" b="0" dirty="0"/>
              <a:t>https://doi.org/10.1201/9780429492563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4DE242-7B61-5228-676A-F94F66269E04}"/>
              </a:ext>
            </a:extLst>
          </p:cNvPr>
          <p:cNvSpPr txBox="1"/>
          <p:nvPr/>
        </p:nvSpPr>
        <p:spPr>
          <a:xfrm>
            <a:off x="5448118" y="3421729"/>
            <a:ext cx="319485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altLang="zh-CN" sz="1200" dirty="0">
                <a:solidFill>
                  <a:schemeClr val="accent1"/>
                </a:solidFill>
              </a:rPr>
              <a:t>That means there are two </a:t>
            </a:r>
            <a:r>
              <a:rPr lang="de-DE" altLang="zh-CN" sz="1200" b="1" dirty="0">
                <a:solidFill>
                  <a:schemeClr val="accent1"/>
                </a:solidFill>
              </a:rPr>
              <a:t>real</a:t>
            </a:r>
            <a:r>
              <a:rPr lang="de-DE" altLang="zh-CN" sz="1200" dirty="0">
                <a:solidFill>
                  <a:schemeClr val="accent1"/>
                </a:solidFill>
              </a:rPr>
              <a:t> solution to each pump power in this working regime. To understand this I have recreated the Fig. 4 of the original paper.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1DE0EA-FB1F-DF76-E3C6-F2C45D6266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3934"/>
          <a:stretch/>
        </p:blipFill>
        <p:spPr>
          <a:xfrm>
            <a:off x="5555439" y="4398354"/>
            <a:ext cx="3316919" cy="20390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B6452F-8877-FFBC-6D3E-C22663AACEF1}"/>
              </a:ext>
            </a:extLst>
          </p:cNvPr>
          <p:cNvSpPr txBox="1"/>
          <p:nvPr/>
        </p:nvSpPr>
        <p:spPr>
          <a:xfrm>
            <a:off x="8813438" y="5417898"/>
            <a:ext cx="2749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 err="1">
                <a:solidFill>
                  <a:srgbClr val="333333"/>
                </a:solidFill>
                <a:effectLst/>
                <a:highlight>
                  <a:srgbClr val="FCFCFC"/>
                </a:highlight>
                <a:latin typeface="+mj-lt"/>
              </a:rPr>
              <a:t>Tezak</a:t>
            </a:r>
            <a:r>
              <a:rPr lang="en-US" sz="900" b="0" i="0" dirty="0">
                <a:solidFill>
                  <a:srgbClr val="333333"/>
                </a:solidFill>
                <a:effectLst/>
                <a:highlight>
                  <a:srgbClr val="FCFCFC"/>
                </a:highlight>
                <a:latin typeface="+mj-lt"/>
              </a:rPr>
              <a:t>, N., Mabuchi, H. A coherent perceptron for all-optical learning. EPJ Quantum Technol. 2, 10 (2015). https://doi.org/10.1140/epjqt/s40507-015-0023-3</a:t>
            </a:r>
            <a:endParaRPr lang="en-US" sz="900" dirty="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C04AE2-A957-998B-3822-BC78ECACCEEB}"/>
              </a:ext>
            </a:extLst>
          </p:cNvPr>
          <p:cNvSpPr/>
          <p:nvPr/>
        </p:nvSpPr>
        <p:spPr>
          <a:xfrm>
            <a:off x="5555439" y="4398354"/>
            <a:ext cx="6115861" cy="197380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64FE16-074F-3EF1-3342-BD6B1AC7B665}"/>
              </a:ext>
            </a:extLst>
          </p:cNvPr>
          <p:cNvSpPr txBox="1"/>
          <p:nvPr/>
        </p:nvSpPr>
        <p:spPr>
          <a:xfrm>
            <a:off x="8821793" y="4755791"/>
            <a:ext cx="260629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Phase sensitive amplifier gain grr (green, solid) , </a:t>
            </a:r>
            <a:r>
              <a:rPr lang="en-US" sz="1100" dirty="0" err="1"/>
              <a:t>gir</a:t>
            </a:r>
            <a:r>
              <a:rPr lang="en-US" sz="1100" dirty="0"/>
              <a:t> (red, dashed). </a:t>
            </a:r>
            <a:r>
              <a:rPr lang="en-US" sz="1100" dirty="0" err="1"/>
              <a:t>gri</a:t>
            </a:r>
            <a:r>
              <a:rPr lang="en-US" sz="1100" dirty="0"/>
              <a:t> (black ×’s) and </a:t>
            </a:r>
            <a:r>
              <a:rPr lang="en-US" sz="1100" dirty="0" err="1"/>
              <a:t>gii</a:t>
            </a:r>
            <a:r>
              <a:rPr lang="en-US" sz="1100" dirty="0"/>
              <a:t> (black dots).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A959BD-A037-3DB8-5639-FC107A74CE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5300" y="1493927"/>
            <a:ext cx="3615571" cy="945415"/>
          </a:xfrm>
          <a:prstGeom prst="rect">
            <a:avLst/>
          </a:prstGeom>
        </p:spPr>
      </p:pic>
      <p:sp>
        <p:nvSpPr>
          <p:cNvPr id="23" name="Arrow: Left 22">
            <a:extLst>
              <a:ext uri="{FF2B5EF4-FFF2-40B4-BE49-F238E27FC236}">
                <a16:creationId xmlns:a16="http://schemas.microsoft.com/office/drawing/2014/main" id="{FB7F859F-4B14-B597-4465-6DE197ACDBA0}"/>
              </a:ext>
            </a:extLst>
          </p:cNvPr>
          <p:cNvSpPr/>
          <p:nvPr/>
        </p:nvSpPr>
        <p:spPr>
          <a:xfrm>
            <a:off x="5308777" y="3811407"/>
            <a:ext cx="190318" cy="9629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069199-D62D-E4DC-1F3C-392635317500}"/>
              </a:ext>
            </a:extLst>
          </p:cNvPr>
          <p:cNvSpPr txBox="1"/>
          <p:nvPr/>
        </p:nvSpPr>
        <p:spPr>
          <a:xfrm>
            <a:off x="874711" y="2989075"/>
            <a:ext cx="5691302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</a:rPr>
              <a:t>There are two stable branches if 5th order term exists</a:t>
            </a:r>
            <a:r>
              <a:rPr lang="en-US" sz="1600" dirty="0"/>
              <a:t>. </a:t>
            </a:r>
          </a:p>
          <a:p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828102D-32ED-7E38-1A69-5ECE78E31BF6}"/>
              </a:ext>
            </a:extLst>
          </p:cNvPr>
          <p:cNvSpPr/>
          <p:nvPr/>
        </p:nvSpPr>
        <p:spPr>
          <a:xfrm rot="20937542">
            <a:off x="6470873" y="2869651"/>
            <a:ext cx="2230011" cy="2701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4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58DB-1105-0067-D682-C50A8CA8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08C96-AB62-B899-BD0C-5FF96846A3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400" b="0" dirty="0"/>
              <a:t>The most important component for Ising machine is:</a:t>
            </a:r>
          </a:p>
          <a:p>
            <a:pPr marL="823500" lvl="7" indent="-285750">
              <a:buFont typeface="Wingdings" panose="05000000000000000000" pitchFamily="2" charset="2"/>
              <a:buChar char="ü"/>
            </a:pPr>
            <a:r>
              <a:rPr lang="de-DE" sz="2400" b="1" dirty="0"/>
              <a:t>Bistable spin states </a:t>
            </a:r>
          </a:p>
          <a:p>
            <a:pPr marL="823500" lvl="7" indent="-285750">
              <a:buFont typeface="Wingdings" panose="05000000000000000000" pitchFamily="2" charset="2"/>
              <a:buChar char="ü"/>
            </a:pPr>
            <a:r>
              <a:rPr lang="de-DE" sz="2400" dirty="0"/>
              <a:t>Interaction among spins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400" b="0" dirty="0"/>
              <a:t>Nonlinear microring resonator (MRR) can work like a phase sensitive amplifier (PSA).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400" b="0" dirty="0"/>
              <a:t>The supermode of individule MMR near pumping threshold can be encoded as spin states.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400" b="0" dirty="0"/>
              <a:t>Possible improvement:</a:t>
            </a:r>
          </a:p>
          <a:p>
            <a:pPr marL="537750" lvl="3" indent="-285750">
              <a:buFont typeface="Wingdings" panose="05000000000000000000" pitchFamily="2" charset="2"/>
              <a:buChar char="§"/>
            </a:pPr>
            <a:r>
              <a:rPr lang="en-US" sz="2400" dirty="0"/>
              <a:t>Piezo-electrical tuning of a MRR </a:t>
            </a:r>
            <a:r>
              <a:rPr lang="en-US" sz="2400" dirty="0">
                <a:sym typeface="Wingdings" panose="05000000000000000000" pitchFamily="2" charset="2"/>
              </a:rPr>
              <a:t> stronger nonlinearity</a:t>
            </a:r>
          </a:p>
          <a:p>
            <a:pPr marL="537750" lvl="3" indent="-285750">
              <a:buFont typeface="Wingdings" panose="05000000000000000000" pitchFamily="2" charset="2"/>
              <a:buChar char="§"/>
            </a:pPr>
            <a:r>
              <a:rPr lang="en-US" sz="2400" dirty="0">
                <a:sym typeface="Wingdings" panose="05000000000000000000" pitchFamily="2" charset="2"/>
              </a:rPr>
              <a:t>Material with lower loss  scalability </a:t>
            </a:r>
          </a:p>
          <a:p>
            <a:pPr marL="537750" lvl="3" indent="-285750">
              <a:buFont typeface="Wingdings" panose="05000000000000000000" pitchFamily="2" charset="2"/>
              <a:buChar char="§"/>
            </a:pPr>
            <a:r>
              <a:rPr lang="en-US" sz="2400" dirty="0">
                <a:sym typeface="Wingdings" panose="05000000000000000000" pitchFamily="2" charset="2"/>
              </a:rPr>
              <a:t>…</a:t>
            </a:r>
          </a:p>
          <a:p>
            <a:pPr marL="537750" lvl="3" indent="-28575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823500" lvl="7" indent="-285750">
              <a:buFont typeface="Wingdings" panose="05000000000000000000" pitchFamily="2" charset="2"/>
              <a:buChar char="ü"/>
            </a:pPr>
            <a:endParaRPr lang="de-DE" sz="2200" dirty="0"/>
          </a:p>
          <a:p>
            <a:pPr marL="537750" lvl="7" indent="0"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69030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A36-8741-A0A4-B3C9-B4CBC5EA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Outline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DF73-0874-0C58-6C71-BAD0A0A7EB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256506"/>
            <a:ext cx="10580688" cy="4344987"/>
          </a:xfr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B2A51"/>
                </a:solidFill>
                <a:effectLst/>
                <a:uLnTx/>
                <a:uFillTx/>
                <a:ea typeface="ＭＳ Ｐゴシック" charset="0"/>
              </a:rPr>
              <a:t>Theoretical Fundamentals 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B2A51"/>
                </a:solidFill>
                <a:effectLst/>
                <a:uLnTx/>
                <a:uFillTx/>
                <a:ea typeface="ＭＳ Ｐゴシック" charset="0"/>
              </a:rPr>
              <a:t>Coherent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B2A51"/>
                </a:solidFill>
                <a:effectLst/>
                <a:uLnTx/>
                <a:uFillTx/>
                <a:ea typeface="ＭＳ Ｐゴシック" charset="0"/>
              </a:rPr>
              <a:t>Ising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B2A51"/>
                </a:solidFill>
                <a:effectLst/>
                <a:uLnTx/>
                <a:uFillTx/>
                <a:ea typeface="ＭＳ Ｐゴシック" charset="0"/>
              </a:rPr>
              <a:t> Machine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800" b="0" i="0" u="none" strike="noStrike" kern="0" cap="none" spc="0" normalizeH="0" baseline="0" noProof="0" dirty="0">
                <a:ln>
                  <a:noFill/>
                </a:ln>
                <a:solidFill>
                  <a:srgbClr val="0B2A51"/>
                </a:solidFill>
                <a:effectLst/>
                <a:uLnTx/>
                <a:uFillTx/>
                <a:ea typeface="ＭＳ Ｐゴシック" charset="0"/>
              </a:rPr>
              <a:t>Learning Path along One Integrated CIM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B2A51"/>
              </a:solidFill>
              <a:effectLst/>
              <a:uLnTx/>
              <a:uFillTx/>
              <a:ea typeface="ＭＳ Ｐゴシック" charset="0"/>
            </a:endParaRPr>
          </a:p>
          <a:p>
            <a:endParaRPr lang="en-US" dirty="0"/>
          </a:p>
        </p:txBody>
      </p:sp>
      <p:pic>
        <p:nvPicPr>
          <p:cNvPr id="6" name="Picture 5" descr="A blue and white hexagon with blue dots&#10;&#10;Description automatically generated">
            <a:extLst>
              <a:ext uri="{FF2B5EF4-FFF2-40B4-BE49-F238E27FC236}">
                <a16:creationId xmlns:a16="http://schemas.microsoft.com/office/drawing/2014/main" id="{4F3F1F4A-7D65-B792-5395-EA9FC72211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t="11944" r="13333" b="9306"/>
          <a:stretch/>
        </p:blipFill>
        <p:spPr>
          <a:xfrm>
            <a:off x="8559631" y="1485610"/>
            <a:ext cx="3224452" cy="324736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1549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6F26-0F39-B33A-626E-85553A0D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Theoretical Fundamentals 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6FB2-9FBE-D431-4260-5C28769EFD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48493" y="1319744"/>
            <a:ext cx="5195887" cy="436086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Ising Model (physics)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537750" lvl="3"/>
            <a:r>
              <a:rPr lang="de-DE" b="1" dirty="0">
                <a:solidFill>
                  <a:schemeClr val="accent1"/>
                </a:solidFill>
              </a:rPr>
              <a:t>  Key components in Ising Model:</a:t>
            </a:r>
          </a:p>
          <a:p>
            <a:pPr marL="823500" lvl="7" indent="-285750">
              <a:buFont typeface="Wingdings" panose="05000000000000000000" pitchFamily="2" charset="2"/>
              <a:buChar char="ü"/>
            </a:pPr>
            <a:r>
              <a:rPr lang="de-DE" dirty="0"/>
              <a:t>Bistable spin states </a:t>
            </a:r>
          </a:p>
          <a:p>
            <a:pPr marL="823500" lvl="7" indent="-285750">
              <a:buFont typeface="Wingdings" panose="05000000000000000000" pitchFamily="2" charset="2"/>
              <a:buChar char="ü"/>
            </a:pPr>
            <a:r>
              <a:rPr lang="de-DE" dirty="0"/>
              <a:t>Interaction among spins	</a:t>
            </a:r>
            <a:endParaRPr lang="de-DE" b="1" dirty="0">
              <a:solidFill>
                <a:schemeClr val="accent1"/>
              </a:solidFill>
            </a:endParaRPr>
          </a:p>
          <a:p>
            <a:pPr marL="681750" lvl="8" indent="-285750"/>
            <a:endParaRPr lang="de-DE" sz="1800" b="1" dirty="0">
              <a:solidFill>
                <a:schemeClr val="accent1"/>
              </a:solidFill>
            </a:endParaRPr>
          </a:p>
          <a:p>
            <a:pPr marL="537750" lvl="2" indent="-28575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7D40C-3B97-92A9-A42D-AACEE102B6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41230" y="1319744"/>
            <a:ext cx="5195887" cy="436086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Pitchfork Bifurcation (mathmatics)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pic>
        <p:nvPicPr>
          <p:cNvPr id="5" name="Picture 12" descr="Ising spin field. Illustration of a spin field in the 2D Ising model. An upward arrow marks a node with an upward spin, i.e. s = + 1, and a downward arrow marks a node with a downward spin, i.e. s = −1. Nodes in the spin field seek spin alignment with their immediate neighborhood. The illustration depicts a regular 2D grid network structure. In our simulations, however, we use random degree mixed networks such as shown in Fig 1 as the underlying network structure.">
            <a:extLst>
              <a:ext uri="{FF2B5EF4-FFF2-40B4-BE49-F238E27FC236}">
                <a16:creationId xmlns:a16="http://schemas.microsoft.com/office/drawing/2014/main" id="{7D817A2C-6E8E-0ED1-E66B-507D1DCAD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75"/>
          <a:stretch/>
        </p:blipFill>
        <p:spPr bwMode="auto">
          <a:xfrm>
            <a:off x="1464496" y="2121179"/>
            <a:ext cx="3215575" cy="22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B660F5-1081-4253-062B-965C4F71552F}"/>
              </a:ext>
            </a:extLst>
          </p:cNvPr>
          <p:cNvSpPr txBox="1"/>
          <p:nvPr/>
        </p:nvSpPr>
        <p:spPr>
          <a:xfrm>
            <a:off x="2297843" y="1782625"/>
            <a:ext cx="2379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2"/>
                </a:solidFill>
              </a:rPr>
              <a:t>Spin </a:t>
            </a:r>
            <a:r>
              <a:rPr lang="en-US" sz="1600" b="0" dirty="0">
                <a:solidFill>
                  <a:schemeClr val="tx2"/>
                </a:solidFill>
              </a:rPr>
              <a:t>up</a:t>
            </a:r>
            <a:r>
              <a:rPr lang="de-DE" sz="1600" b="0" dirty="0">
                <a:solidFill>
                  <a:schemeClr val="tx2"/>
                </a:solidFill>
              </a:rPr>
              <a:t>         Spin down</a:t>
            </a:r>
            <a:endParaRPr lang="en-US" sz="1600" b="0" dirty="0">
              <a:solidFill>
                <a:schemeClr val="tx2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00ADA2-22D2-5884-B2D7-B00176F9D99D}"/>
              </a:ext>
            </a:extLst>
          </p:cNvPr>
          <p:cNvCxnSpPr/>
          <p:nvPr/>
        </p:nvCxnSpPr>
        <p:spPr bwMode="auto">
          <a:xfrm flipV="1">
            <a:off x="2297843" y="1751430"/>
            <a:ext cx="0" cy="338554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C26879-FB2C-4733-AEEC-23E94E61704E}"/>
              </a:ext>
            </a:extLst>
          </p:cNvPr>
          <p:cNvCxnSpPr>
            <a:cxnSpLocks/>
          </p:cNvCxnSpPr>
          <p:nvPr/>
        </p:nvCxnSpPr>
        <p:spPr bwMode="auto">
          <a:xfrm>
            <a:off x="3474607" y="1751430"/>
            <a:ext cx="0" cy="379477"/>
          </a:xfrm>
          <a:prstGeom prst="straightConnector1">
            <a:avLst/>
          </a:prstGeom>
          <a:noFill/>
          <a:ln w="38100" cap="flat" cmpd="sng" algn="ctr">
            <a:solidFill>
              <a:srgbClr val="F3A03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81592F-C741-478D-5635-39C7D9AF624E}"/>
                  </a:ext>
                </a:extLst>
              </p:cNvPr>
              <p:cNvSpPr txBox="1"/>
              <p:nvPr/>
            </p:nvSpPr>
            <p:spPr>
              <a:xfrm>
                <a:off x="2063472" y="4669392"/>
                <a:ext cx="2045688" cy="73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pt-B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de-D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b>
                            <m:sSubPr>
                              <m:ctrlPr>
                                <a:rPr lang="de-DE" b="1" i="1" smtClean="0">
                                  <a:solidFill>
                                    <a:srgbClr val="C329A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 smtClean="0">
                                  <a:solidFill>
                                    <a:srgbClr val="C329A6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de-DE" b="1" i="1" smtClean="0">
                                  <a:solidFill>
                                    <a:srgbClr val="C329A6"/>
                                  </a:solidFill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de-DE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1" i="1" smtClean="0">
                                  <a:solidFill>
                                    <a:srgbClr val="F3A0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 smtClean="0">
                                  <a:solidFill>
                                    <a:srgbClr val="F3A031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de-DE" b="1" i="1" smtClean="0">
                                  <a:solidFill>
                                    <a:srgbClr val="F3A03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81592F-C741-478D-5635-39C7D9AF6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472" y="4669392"/>
                <a:ext cx="2045688" cy="73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082959-38ED-C98B-135A-06F0ED7187F4}"/>
                  </a:ext>
                </a:extLst>
              </p:cNvPr>
              <p:cNvSpPr txBox="1"/>
              <p:nvPr/>
            </p:nvSpPr>
            <p:spPr>
              <a:xfrm>
                <a:off x="2840999" y="2897547"/>
                <a:ext cx="2521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082959-38ED-C98B-135A-06F0ED718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999" y="2897547"/>
                <a:ext cx="252185" cy="246221"/>
              </a:xfrm>
              <a:prstGeom prst="rect">
                <a:avLst/>
              </a:prstGeom>
              <a:blipFill>
                <a:blip r:embed="rId4"/>
                <a:stretch>
                  <a:fillRect l="-7317" r="-7317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E55B90-E787-D71B-FB8B-5C2FBF881D74}"/>
                  </a:ext>
                </a:extLst>
              </p:cNvPr>
              <p:cNvSpPr txBox="1"/>
              <p:nvPr/>
            </p:nvSpPr>
            <p:spPr>
              <a:xfrm>
                <a:off x="3292650" y="2893519"/>
                <a:ext cx="253787" cy="269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rgbClr val="F3A0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rgbClr val="F3A031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rgbClr val="F3A03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E55B90-E787-D71B-FB8B-5C2FBF881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50" y="2893519"/>
                <a:ext cx="253787" cy="269497"/>
              </a:xfrm>
              <a:prstGeom prst="rect">
                <a:avLst/>
              </a:prstGeom>
              <a:blipFill>
                <a:blip r:embed="rId5"/>
                <a:stretch>
                  <a:fillRect l="-7143" r="-952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8C9E90-323B-A49A-EE63-EC3D6FE0E408}"/>
                  </a:ext>
                </a:extLst>
              </p:cNvPr>
              <p:cNvSpPr txBox="1"/>
              <p:nvPr/>
            </p:nvSpPr>
            <p:spPr>
              <a:xfrm>
                <a:off x="3086316" y="2781881"/>
                <a:ext cx="198772" cy="2021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1" i="1" smtClean="0">
                              <a:solidFill>
                                <a:srgbClr val="C329A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1" i="1" smtClean="0">
                              <a:solidFill>
                                <a:srgbClr val="C329A6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de-DE" sz="1200" b="1" i="1" smtClean="0">
                              <a:solidFill>
                                <a:srgbClr val="C329A6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8C9E90-323B-A49A-EE63-EC3D6FE0E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16" y="2781881"/>
                <a:ext cx="198772" cy="202171"/>
              </a:xfrm>
              <a:prstGeom prst="rect">
                <a:avLst/>
              </a:prstGeom>
              <a:blipFill>
                <a:blip r:embed="rId6"/>
                <a:stretch>
                  <a:fillRect l="-21212" r="-15152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323DBA-6DB2-BC5E-11D3-752824C353E9}"/>
              </a:ext>
            </a:extLst>
          </p:cNvPr>
          <p:cNvCxnSpPr>
            <a:cxnSpLocks/>
          </p:cNvCxnSpPr>
          <p:nvPr/>
        </p:nvCxnSpPr>
        <p:spPr bwMode="auto">
          <a:xfrm flipH="1">
            <a:off x="3033817" y="3028268"/>
            <a:ext cx="261345" cy="4028"/>
          </a:xfrm>
          <a:prstGeom prst="straightConnector1">
            <a:avLst/>
          </a:prstGeom>
          <a:noFill/>
          <a:ln w="12700" cap="flat" cmpd="sng" algn="ctr">
            <a:solidFill>
              <a:srgbClr val="C329A6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0E6CEB-C700-1C34-7358-E70BEA19BD87}"/>
              </a:ext>
            </a:extLst>
          </p:cNvPr>
          <p:cNvSpPr txBox="1"/>
          <p:nvPr/>
        </p:nvSpPr>
        <p:spPr>
          <a:xfrm>
            <a:off x="1282304" y="4375914"/>
            <a:ext cx="35799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/>
              <a:t>Reisinger, Daniel, et al., PloS one 17.11 (2022): e0277347.</a:t>
            </a:r>
          </a:p>
        </p:txBody>
      </p:sp>
      <p:pic>
        <p:nvPicPr>
          <p:cNvPr id="1026" name="Picture 2" descr="Subcritical and supercritical bifurcations; this figure is taken from Wikipedia  ">
            <a:extLst>
              <a:ext uri="{FF2B5EF4-FFF2-40B4-BE49-F238E27FC236}">
                <a16:creationId xmlns:a16="http://schemas.microsoft.com/office/drawing/2014/main" id="{75E083E6-CBB8-534B-1B01-1D7257B07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198" y="1782625"/>
            <a:ext cx="4917413" cy="349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59CA4D-435D-59EF-502A-4DC3EA62972D}"/>
              </a:ext>
            </a:extLst>
          </p:cNvPr>
          <p:cNvSpPr txBox="1"/>
          <p:nvPr/>
        </p:nvSpPr>
        <p:spPr>
          <a:xfrm>
            <a:off x="6334582" y="5407223"/>
            <a:ext cx="543532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Marathe, A. and Govindarajan, R., 2014.  </a:t>
            </a:r>
            <a:r>
              <a:rPr lang="en-US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Applied Mechanics Reviews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66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(2), p.024802.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1396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E84482CB-E87F-050E-4617-C583F9A18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48"/>
          <a:stretch/>
        </p:blipFill>
        <p:spPr bwMode="auto">
          <a:xfrm>
            <a:off x="3045025" y="2388151"/>
            <a:ext cx="6051150" cy="308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A86329-1272-4EB9-9742-BDB7A245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Coherent </a:t>
            </a:r>
            <a:r>
              <a:rPr lang="en-US" sz="3200" dirty="0" err="1"/>
              <a:t>Ising</a:t>
            </a:r>
            <a:r>
              <a:rPr lang="en-US" sz="3200" dirty="0"/>
              <a:t>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9322C-EEE4-939D-0C45-C24F3E861A4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/>
              <a:t>Fiber Based Time-multiplexed CIM</a:t>
            </a:r>
            <a:endParaRPr lang="en-US" sz="20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634F54-7B4F-5830-3A57-8753ED65D47F}"/>
              </a:ext>
            </a:extLst>
          </p:cNvPr>
          <p:cNvCxnSpPr>
            <a:cxnSpLocks/>
          </p:cNvCxnSpPr>
          <p:nvPr/>
        </p:nvCxnSpPr>
        <p:spPr bwMode="auto">
          <a:xfrm flipV="1">
            <a:off x="1558532" y="2099532"/>
            <a:ext cx="0" cy="740947"/>
          </a:xfrm>
          <a:prstGeom prst="straightConnector1">
            <a:avLst/>
          </a:prstGeom>
          <a:noFill/>
          <a:ln w="38100" cap="flat" cmpd="sng" algn="ctr">
            <a:solidFill>
              <a:srgbClr val="E0260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22F005-7210-3D99-0138-42E1F7B65167}"/>
              </a:ext>
            </a:extLst>
          </p:cNvPr>
          <p:cNvCxnSpPr>
            <a:cxnSpLocks/>
          </p:cNvCxnSpPr>
          <p:nvPr/>
        </p:nvCxnSpPr>
        <p:spPr bwMode="auto">
          <a:xfrm>
            <a:off x="1818177" y="2107823"/>
            <a:ext cx="5645" cy="363005"/>
          </a:xfrm>
          <a:prstGeom prst="straightConnector1">
            <a:avLst/>
          </a:prstGeom>
          <a:noFill/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719FB0-6045-CDE9-2BC2-8B8982F4C4F5}"/>
              </a:ext>
            </a:extLst>
          </p:cNvPr>
          <p:cNvCxnSpPr>
            <a:cxnSpLocks/>
          </p:cNvCxnSpPr>
          <p:nvPr/>
        </p:nvCxnSpPr>
        <p:spPr bwMode="auto">
          <a:xfrm flipH="1">
            <a:off x="1818177" y="2516307"/>
            <a:ext cx="5645" cy="363005"/>
          </a:xfrm>
          <a:prstGeom prst="straightConnector1">
            <a:avLst/>
          </a:prstGeom>
          <a:noFill/>
          <a:ln w="38100" cap="flat" cmpd="sng" algn="ctr">
            <a:solidFill>
              <a:srgbClr val="2525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FFC4CC-E7FA-2CEC-D371-654072B87CBC}"/>
              </a:ext>
            </a:extLst>
          </p:cNvPr>
          <p:cNvSpPr txBox="1"/>
          <p:nvPr/>
        </p:nvSpPr>
        <p:spPr>
          <a:xfrm>
            <a:off x="1980102" y="2717444"/>
            <a:ext cx="4828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Idler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81032D-44BE-B9FA-88A4-9E4005042D94}"/>
              </a:ext>
            </a:extLst>
          </p:cNvPr>
          <p:cNvSpPr txBox="1"/>
          <p:nvPr/>
        </p:nvSpPr>
        <p:spPr>
          <a:xfrm>
            <a:off x="1900753" y="2283881"/>
            <a:ext cx="5741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Signal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F9D9F-F6AF-8B81-0DA2-69A24826CC29}"/>
              </a:ext>
            </a:extLst>
          </p:cNvPr>
          <p:cNvSpPr txBox="1"/>
          <p:nvPr/>
        </p:nvSpPr>
        <p:spPr>
          <a:xfrm>
            <a:off x="874712" y="2388151"/>
            <a:ext cx="5741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Pump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8D0845-94F5-A70E-8438-2CD5E16B063A}"/>
              </a:ext>
            </a:extLst>
          </p:cNvPr>
          <p:cNvSpPr txBox="1"/>
          <p:nvPr/>
        </p:nvSpPr>
        <p:spPr>
          <a:xfrm>
            <a:off x="8272695" y="2272013"/>
            <a:ext cx="2780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</a:rPr>
              <a:t>FS, fiber stretcher; 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LO, local oscillator; 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BPF, band pass filter; 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PSA, phase-sensitive amplifier.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BHD, balanced homodyne detector;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ADC, analog-to-digital converter; 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DAC, digital-to-analog converter; 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PMF, polarization-maintaining fiber.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6E1E6C-8547-DF0F-9959-D3E183D892CC}"/>
              </a:ext>
            </a:extLst>
          </p:cNvPr>
          <p:cNvSpPr txBox="1"/>
          <p:nvPr/>
        </p:nvSpPr>
        <p:spPr>
          <a:xfrm>
            <a:off x="4088802" y="5621205"/>
            <a:ext cx="4152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chemeClr val="tx1"/>
                </a:solidFill>
              </a:rPr>
              <a:t>T. </a:t>
            </a:r>
            <a:r>
              <a:rPr lang="en-US" sz="900" b="0" dirty="0" err="1">
                <a:solidFill>
                  <a:schemeClr val="tx1"/>
                </a:solidFill>
              </a:rPr>
              <a:t>Honjo</a:t>
            </a:r>
            <a:r>
              <a:rPr lang="en-US" sz="900" b="0" dirty="0">
                <a:solidFill>
                  <a:schemeClr val="tx1"/>
                </a:solidFill>
              </a:rPr>
              <a:t>, T. </a:t>
            </a:r>
            <a:r>
              <a:rPr lang="en-US" sz="900" b="0" dirty="0" err="1">
                <a:solidFill>
                  <a:schemeClr val="tx1"/>
                </a:solidFill>
              </a:rPr>
              <a:t>Sonobe</a:t>
            </a:r>
            <a:r>
              <a:rPr lang="en-US" sz="900" b="0" dirty="0">
                <a:solidFill>
                  <a:schemeClr val="tx1"/>
                </a:solidFill>
              </a:rPr>
              <a:t>, K. Inaba, et al., Sci. advances 7, eabh0952 (2021).</a:t>
            </a:r>
          </a:p>
        </p:txBody>
      </p:sp>
    </p:spTree>
    <p:extLst>
      <p:ext uri="{BB962C8B-B14F-4D97-AF65-F5344CB8AC3E}">
        <p14:creationId xmlns:p14="http://schemas.microsoft.com/office/powerpoint/2010/main" val="290543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2C374-BBA4-2A5C-7688-EE97D6BAA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Coherent </a:t>
            </a:r>
            <a:r>
              <a:rPr lang="en-US" sz="3200" dirty="0" err="1"/>
              <a:t>Ising</a:t>
            </a:r>
            <a:r>
              <a:rPr lang="en-US" sz="3200" dirty="0"/>
              <a:t>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62068-D076-E610-8263-D9F1833763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Chip-based Spatial-multiplexed</a:t>
            </a:r>
          </a:p>
        </p:txBody>
      </p:sp>
      <p:pic>
        <p:nvPicPr>
          <p:cNvPr id="21" name="Content Placeholder 20" descr="Experimental setup of a two-DOPO system [32]. Non degenerate pumps at wavelengths of 1543 and 1559.1 nm are routed to the SiN-based microresonators through a on-chip 50/50 multimode&#10;interference (MMI) power splitter. This design uses acousto-optic&#10;modulator (AOM) to generate 310-ns pulses at a repetition rate of 400&#10;kHz to guarantee DPOP signal quality over noise. An aspheric lens&#10;gathers the output which is then delivered to a free-space interferom eter to measure the interference signal. EDFA, erbium-doped fiber&#10;amplifier; BPF, bandpass filter; FPC, fiber polarization controller; MMI,&#10;multimode interference splitter; OSA, optical spectrum analyzer.&#10;">
            <a:extLst>
              <a:ext uri="{FF2B5EF4-FFF2-40B4-BE49-F238E27FC236}">
                <a16:creationId xmlns:a16="http://schemas.microsoft.com/office/drawing/2014/main" id="{B354F7CB-DF74-9FF9-B47E-10197DAF7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3187" y="2240360"/>
            <a:ext cx="8873374" cy="314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E381DA-5F59-0393-D2AC-0BDB09B72EE8}"/>
              </a:ext>
            </a:extLst>
          </p:cNvPr>
          <p:cNvCxnSpPr>
            <a:cxnSpLocks/>
          </p:cNvCxnSpPr>
          <p:nvPr/>
        </p:nvCxnSpPr>
        <p:spPr bwMode="auto">
          <a:xfrm flipV="1">
            <a:off x="2477492" y="2788900"/>
            <a:ext cx="0" cy="307777"/>
          </a:xfrm>
          <a:prstGeom prst="straightConnector1">
            <a:avLst/>
          </a:prstGeom>
          <a:noFill/>
          <a:ln w="38100" cap="flat" cmpd="sng" algn="ctr">
            <a:solidFill>
              <a:srgbClr val="E0260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46BDCF-8A39-8ABE-2C44-2A46ABF61644}"/>
              </a:ext>
            </a:extLst>
          </p:cNvPr>
          <p:cNvCxnSpPr>
            <a:cxnSpLocks/>
          </p:cNvCxnSpPr>
          <p:nvPr/>
        </p:nvCxnSpPr>
        <p:spPr bwMode="auto">
          <a:xfrm>
            <a:off x="2737137" y="2190037"/>
            <a:ext cx="0" cy="454553"/>
          </a:xfrm>
          <a:prstGeom prst="straightConnector1">
            <a:avLst/>
          </a:prstGeom>
          <a:noFill/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9064E3-63C2-59B8-4DB5-34CAB6062A08}"/>
              </a:ext>
            </a:extLst>
          </p:cNvPr>
          <p:cNvCxnSpPr>
            <a:cxnSpLocks/>
          </p:cNvCxnSpPr>
          <p:nvPr/>
        </p:nvCxnSpPr>
        <p:spPr bwMode="auto">
          <a:xfrm>
            <a:off x="2742782" y="2652882"/>
            <a:ext cx="0" cy="454553"/>
          </a:xfrm>
          <a:prstGeom prst="straightConnector1">
            <a:avLst/>
          </a:prstGeom>
          <a:noFill/>
          <a:ln w="38100" cap="flat" cmpd="sng" algn="ctr">
            <a:solidFill>
              <a:srgbClr val="2525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3617504-43FD-3EBA-875B-2CCD41EE3F81}"/>
              </a:ext>
            </a:extLst>
          </p:cNvPr>
          <p:cNvSpPr txBox="1"/>
          <p:nvPr/>
        </p:nvSpPr>
        <p:spPr>
          <a:xfrm>
            <a:off x="2858295" y="2743323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Idler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679A1E-3B22-D5FD-A485-4812A9409EBF}"/>
              </a:ext>
            </a:extLst>
          </p:cNvPr>
          <p:cNvSpPr txBox="1"/>
          <p:nvPr/>
        </p:nvSpPr>
        <p:spPr>
          <a:xfrm>
            <a:off x="2819713" y="2355337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Signal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7A635A-787B-62D4-1E73-91B0DF288104}"/>
              </a:ext>
            </a:extLst>
          </p:cNvPr>
          <p:cNvSpPr txBox="1"/>
          <p:nvPr/>
        </p:nvSpPr>
        <p:spPr>
          <a:xfrm>
            <a:off x="1709561" y="2743323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Pump 2</a:t>
            </a:r>
            <a:endParaRPr lang="en-US" sz="1800" dirty="0">
              <a:solidFill>
                <a:srgbClr val="C0000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302A26-8C2B-129A-1B7E-10F93FA49DBA}"/>
              </a:ext>
            </a:extLst>
          </p:cNvPr>
          <p:cNvCxnSpPr>
            <a:cxnSpLocks/>
          </p:cNvCxnSpPr>
          <p:nvPr/>
        </p:nvCxnSpPr>
        <p:spPr bwMode="auto">
          <a:xfrm flipV="1">
            <a:off x="2477492" y="2179279"/>
            <a:ext cx="0" cy="608441"/>
          </a:xfrm>
          <a:prstGeom prst="straightConnector1">
            <a:avLst/>
          </a:prstGeom>
          <a:noFill/>
          <a:ln w="38100" cap="flat" cmpd="sng" algn="ctr">
            <a:solidFill>
              <a:srgbClr val="BF119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7789F3B-1BC7-5AA0-D8BC-773A9A51D3F0}"/>
              </a:ext>
            </a:extLst>
          </p:cNvPr>
          <p:cNvSpPr txBox="1"/>
          <p:nvPr/>
        </p:nvSpPr>
        <p:spPr>
          <a:xfrm>
            <a:off x="1712168" y="2323239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Pump 1</a:t>
            </a:r>
            <a:endParaRPr lang="en-US" sz="1800" dirty="0">
              <a:solidFill>
                <a:srgbClr val="7030A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A767F2-2AD1-9932-A6B5-7E90FDB286BD}"/>
              </a:ext>
            </a:extLst>
          </p:cNvPr>
          <p:cNvCxnSpPr>
            <a:cxnSpLocks/>
            <a:stCxn id="31" idx="2"/>
          </p:cNvCxnSpPr>
          <p:nvPr/>
        </p:nvCxnSpPr>
        <p:spPr bwMode="auto">
          <a:xfrm flipH="1">
            <a:off x="5518318" y="2857126"/>
            <a:ext cx="254211" cy="1069875"/>
          </a:xfrm>
          <a:prstGeom prst="straightConnector1">
            <a:avLst/>
          </a:prstGeom>
          <a:noFill/>
          <a:ln w="28575" cap="flat" cmpd="sng" algn="ctr">
            <a:solidFill>
              <a:srgbClr val="99663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60CA90D-436A-87E2-4B79-0574495B1B11}"/>
              </a:ext>
            </a:extLst>
          </p:cNvPr>
          <p:cNvSpPr txBox="1"/>
          <p:nvPr/>
        </p:nvSpPr>
        <p:spPr>
          <a:xfrm>
            <a:off x="5167427" y="2549349"/>
            <a:ext cx="1210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996633"/>
                </a:solidFill>
                <a:hlinkClick r:id="rId3" action="ppaction://hlinksldjump"/>
              </a:rPr>
              <a:t>microheater</a:t>
            </a:r>
            <a:endParaRPr lang="en-US" sz="1400" dirty="0">
              <a:solidFill>
                <a:srgbClr val="996633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0A12C2-08B0-8161-8785-ED8EA1C1AE14}"/>
              </a:ext>
            </a:extLst>
          </p:cNvPr>
          <p:cNvCxnSpPr/>
          <p:nvPr/>
        </p:nvCxnSpPr>
        <p:spPr bwMode="auto">
          <a:xfrm>
            <a:off x="7324541" y="2874653"/>
            <a:ext cx="183123" cy="787303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0BDEB4C-4795-12AE-59C2-4F9347A1B805}"/>
              </a:ext>
            </a:extLst>
          </p:cNvPr>
          <p:cNvSpPr txBox="1"/>
          <p:nvPr/>
        </p:nvSpPr>
        <p:spPr>
          <a:xfrm>
            <a:off x="6640095" y="2600238"/>
            <a:ext cx="1139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69B4"/>
                </a:solidFill>
              </a:rPr>
              <a:t>Aspheric lens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290179-1F69-EC91-D28D-F8CA6E26B69B}"/>
              </a:ext>
            </a:extLst>
          </p:cNvPr>
          <p:cNvCxnSpPr>
            <a:cxnSpLocks/>
          </p:cNvCxnSpPr>
          <p:nvPr/>
        </p:nvCxnSpPr>
        <p:spPr bwMode="auto">
          <a:xfrm flipH="1">
            <a:off x="7324541" y="3847979"/>
            <a:ext cx="462844" cy="1117600"/>
          </a:xfrm>
          <a:prstGeom prst="straightConnector1">
            <a:avLst/>
          </a:prstGeom>
          <a:noFill/>
          <a:ln w="19050" cap="flat" cmpd="sng" algn="ctr">
            <a:solidFill>
              <a:srgbClr val="951F7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6F07AE6-AC3C-1BD4-ED15-76A87F623B15}"/>
              </a:ext>
            </a:extLst>
          </p:cNvPr>
          <p:cNvSpPr txBox="1"/>
          <p:nvPr/>
        </p:nvSpPr>
        <p:spPr>
          <a:xfrm>
            <a:off x="5772528" y="4904151"/>
            <a:ext cx="1735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BF1191"/>
                </a:solidFill>
              </a:rPr>
              <a:t>Free Space Michelson Interferometer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929956-6A0F-CACC-AD11-9899756D9B4E}"/>
              </a:ext>
            </a:extLst>
          </p:cNvPr>
          <p:cNvSpPr txBox="1"/>
          <p:nvPr/>
        </p:nvSpPr>
        <p:spPr>
          <a:xfrm>
            <a:off x="3303041" y="2944206"/>
            <a:ext cx="11114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(Fiber Polarization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4D5CE9-9EE4-D146-69AB-BA6C8E828409}"/>
              </a:ext>
            </a:extLst>
          </p:cNvPr>
          <p:cNvSpPr txBox="1"/>
          <p:nvPr/>
        </p:nvSpPr>
        <p:spPr>
          <a:xfrm>
            <a:off x="2793745" y="4473807"/>
            <a:ext cx="11742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(Bandpass Filter)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5A4270-A68E-88EA-202F-A750CBB60CC7}"/>
              </a:ext>
            </a:extLst>
          </p:cNvPr>
          <p:cNvCxnSpPr>
            <a:cxnSpLocks/>
          </p:cNvCxnSpPr>
          <p:nvPr/>
        </p:nvCxnSpPr>
        <p:spPr>
          <a:xfrm flipH="1">
            <a:off x="1949091" y="4330328"/>
            <a:ext cx="342900" cy="57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95D4FF4-88F0-00C4-104C-87A92EF61297}"/>
              </a:ext>
            </a:extLst>
          </p:cNvPr>
          <p:cNvSpPr txBox="1"/>
          <p:nvPr/>
        </p:nvSpPr>
        <p:spPr>
          <a:xfrm>
            <a:off x="1100929" y="4655465"/>
            <a:ext cx="1001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rbium-doped Fiber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mplifier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8121B9-EE6F-35A7-0674-64EEFB79B677}"/>
              </a:ext>
            </a:extLst>
          </p:cNvPr>
          <p:cNvSpPr txBox="1"/>
          <p:nvPr/>
        </p:nvSpPr>
        <p:spPr>
          <a:xfrm>
            <a:off x="4568538" y="3927001"/>
            <a:ext cx="86405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Multimode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nterference 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plitter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275947-65AD-7BE9-1E03-24CEC308ECDE}"/>
              </a:ext>
            </a:extLst>
          </p:cNvPr>
          <p:cNvSpPr txBox="1"/>
          <p:nvPr/>
        </p:nvSpPr>
        <p:spPr>
          <a:xfrm>
            <a:off x="8582313" y="2152663"/>
            <a:ext cx="17827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05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ptical 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05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pectrum 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05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nalyzer) 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410893-66ED-C493-E693-3AE868B80CD5}"/>
              </a:ext>
            </a:extLst>
          </p:cNvPr>
          <p:cNvSpPr txBox="1"/>
          <p:nvPr/>
        </p:nvSpPr>
        <p:spPr>
          <a:xfrm>
            <a:off x="4133088" y="5569401"/>
            <a:ext cx="40639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dirty="0">
                <a:solidFill>
                  <a:schemeClr val="tx1"/>
                </a:solidFill>
              </a:rPr>
              <a:t>Y. </a:t>
            </a:r>
            <a:r>
              <a:rPr lang="en-US" sz="900" b="0" dirty="0" err="1">
                <a:solidFill>
                  <a:schemeClr val="tx1"/>
                </a:solidFill>
              </a:rPr>
              <a:t>Okawachi</a:t>
            </a:r>
            <a:r>
              <a:rPr lang="en-US" sz="900" b="0" dirty="0">
                <a:solidFill>
                  <a:schemeClr val="tx1"/>
                </a:solidFill>
              </a:rPr>
              <a:t>, M. Yu, J. K. Jang, et al., Nat. communications 11, 4119 (2020).</a:t>
            </a:r>
          </a:p>
        </p:txBody>
      </p:sp>
    </p:spTree>
    <p:extLst>
      <p:ext uri="{BB962C8B-B14F-4D97-AF65-F5344CB8AC3E}">
        <p14:creationId xmlns:p14="http://schemas.microsoft.com/office/powerpoint/2010/main" val="282933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9593-939E-D77B-CBAF-FC4D5F6D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Integrated CIM Based on</a:t>
            </a:r>
            <a:br>
              <a:rPr lang="en-US" sz="2800" dirty="0"/>
            </a:br>
            <a:r>
              <a:rPr lang="en-US" sz="2800" dirty="0"/>
              <a:t>Self-Phase Modulation in </a:t>
            </a:r>
            <a:r>
              <a:rPr lang="en-US" sz="2800" dirty="0" err="1"/>
              <a:t>Microring</a:t>
            </a:r>
            <a:r>
              <a:rPr lang="en-US" sz="2800" dirty="0"/>
              <a:t> Resonators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86310-9D49-D2DD-B09A-2B91155223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87642" y="1363792"/>
            <a:ext cx="10385791" cy="434498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/>
              <a:t>Integrated All-optical Ising Nodes without DOPO</a:t>
            </a:r>
          </a:p>
          <a:p>
            <a:pPr marL="537750" lvl="2" indent="-285750">
              <a:buFont typeface="Wingdings" panose="05000000000000000000" pitchFamily="2" charset="2"/>
              <a:buChar char="§"/>
            </a:pPr>
            <a:r>
              <a:rPr lang="en-US" dirty="0"/>
              <a:t>have pump input field of the same wavelength as the signal field. </a:t>
            </a:r>
          </a:p>
          <a:p>
            <a:pPr marL="537750" lvl="2" indent="-285750">
              <a:buFont typeface="Wingdings" panose="05000000000000000000" pitchFamily="2" charset="2"/>
              <a:buChar char="§"/>
            </a:pPr>
            <a:r>
              <a:rPr lang="en-US" dirty="0"/>
              <a:t>can be adapted to a variety of nonlinearities that can cause self-phase modulation, such as the thermo-optic, free-carrier dispersion and </a:t>
            </a:r>
            <a:r>
              <a:rPr lang="en-US" b="1" dirty="0"/>
              <a:t>Kerr nonlinearity</a:t>
            </a:r>
            <a:r>
              <a:rPr lang="en-US" dirty="0"/>
              <a:t>.</a:t>
            </a:r>
          </a:p>
          <a:p>
            <a:pPr marL="537750" lvl="2" indent="-285750">
              <a:buFont typeface="Wingdings" panose="05000000000000000000" pitchFamily="2" charset="2"/>
              <a:buChar char="§"/>
            </a:pPr>
            <a:r>
              <a:rPr lang="de-DE" dirty="0"/>
              <a:t>cost less compared to fiber-based CIM using DOPO.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4038F1-3EA7-9DF6-15BF-9C890FAFB614}"/>
              </a:ext>
            </a:extLst>
          </p:cNvPr>
          <p:cNvSpPr txBox="1">
            <a:spLocks/>
          </p:cNvSpPr>
          <p:nvPr/>
        </p:nvSpPr>
        <p:spPr>
          <a:xfrm>
            <a:off x="1001949" y="1028700"/>
            <a:ext cx="10258554" cy="34369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DB4EE68-09B5-EACB-A487-19BC16DE8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268" y="3056640"/>
            <a:ext cx="4395574" cy="289452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A3BCBB-E7C0-92EA-58C2-BB90B2ABD6F1}"/>
              </a:ext>
            </a:extLst>
          </p:cNvPr>
          <p:cNvSpPr txBox="1"/>
          <p:nvPr/>
        </p:nvSpPr>
        <p:spPr>
          <a:xfrm>
            <a:off x="423574" y="4763121"/>
            <a:ext cx="3157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indent="0">
              <a:buNone/>
            </a:pPr>
            <a:r>
              <a:rPr lang="en-US" sz="1200" b="1" dirty="0">
                <a:solidFill>
                  <a:schemeClr val="accent1"/>
                </a:solidFill>
              </a:rPr>
              <a:t>A layer of neural nodes with nonlinear transfer function</a:t>
            </a:r>
            <a:r>
              <a:rPr lang="en-US" sz="1200" dirty="0">
                <a:solidFill>
                  <a:schemeClr val="accent1"/>
                </a:solidFill>
              </a:rPr>
              <a:t>.</a:t>
            </a:r>
          </a:p>
          <a:p>
            <a:pPr lvl="2" indent="0">
              <a:buNone/>
            </a:pPr>
            <a:r>
              <a:rPr lang="en-US" sz="1200" dirty="0">
                <a:solidFill>
                  <a:schemeClr val="accent1"/>
                </a:solidFill>
              </a:rPr>
              <a:t>(focus of the learning phase) 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45CBC7-D626-055B-3F9C-4630E3F5E756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7154437" y="5086287"/>
            <a:ext cx="1299917" cy="622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CE70CC-33DC-7C19-EEEC-FCB54ABD6752}"/>
              </a:ext>
            </a:extLst>
          </p:cNvPr>
          <p:cNvSpPr txBox="1"/>
          <p:nvPr/>
        </p:nvSpPr>
        <p:spPr>
          <a:xfrm>
            <a:off x="8454354" y="4763121"/>
            <a:ext cx="3283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A multipath interferometer based on an MZI lattice that applies analog weights to the node outputs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727854-7B7C-59E4-D36B-1174358A3DA6}"/>
              </a:ext>
            </a:extLst>
          </p:cNvPr>
          <p:cNvCxnSpPr>
            <a:cxnSpLocks/>
            <a:endCxn id="26" idx="3"/>
          </p:cNvCxnSpPr>
          <p:nvPr/>
        </p:nvCxnSpPr>
        <p:spPr>
          <a:xfrm flipH="1" flipV="1">
            <a:off x="3580909" y="5086287"/>
            <a:ext cx="1456656" cy="658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09D0285-96FD-7324-2103-81A883495601}"/>
              </a:ext>
            </a:extLst>
          </p:cNvPr>
          <p:cNvSpPr txBox="1"/>
          <p:nvPr/>
        </p:nvSpPr>
        <p:spPr>
          <a:xfrm>
            <a:off x="8362842" y="2832624"/>
            <a:ext cx="3484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Feedback paths connecting the outputs of the interferometer to the inputs of the nodes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2F78AC2-D32B-DF41-6A67-A9D5F5E34698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6712085" y="3063457"/>
            <a:ext cx="1650757" cy="338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1E93861-26C7-B87E-4CF2-77E5C6BB23EF}"/>
              </a:ext>
            </a:extLst>
          </p:cNvPr>
          <p:cNvSpPr txBox="1"/>
          <p:nvPr/>
        </p:nvSpPr>
        <p:spPr>
          <a:xfrm>
            <a:off x="2095246" y="5967098"/>
            <a:ext cx="8139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N. </a:t>
            </a:r>
            <a:r>
              <a:rPr lang="en-US" sz="1000" dirty="0" err="1"/>
              <a:t>Tezak</a:t>
            </a:r>
            <a:r>
              <a:rPr lang="en-US" sz="1000" dirty="0"/>
              <a:t> et al., "Integrated Coherent </a:t>
            </a:r>
            <a:r>
              <a:rPr lang="en-US" sz="1000" dirty="0" err="1"/>
              <a:t>Ising</a:t>
            </a:r>
            <a:r>
              <a:rPr lang="en-US" sz="1000" dirty="0"/>
              <a:t> Machines Based on Self-Phase Modulation in </a:t>
            </a:r>
            <a:r>
              <a:rPr lang="en-US" sz="1000" dirty="0" err="1"/>
              <a:t>Microring</a:t>
            </a:r>
            <a:r>
              <a:rPr lang="en-US" sz="1000" dirty="0"/>
              <a:t> Resonators," in IEEE Journal of Selected Topics in Quantum Electronics, vol. 26, no. 1, pp. 1-15, Jan.-Feb. 2020, Art no. 5900115, </a:t>
            </a:r>
            <a:r>
              <a:rPr lang="en-US" sz="1000" dirty="0" err="1"/>
              <a:t>doi</a:t>
            </a:r>
            <a:r>
              <a:rPr lang="en-US" sz="1000" dirty="0"/>
              <a:t>: 10.1109/JSTQE.2019.2929184.</a:t>
            </a:r>
          </a:p>
        </p:txBody>
      </p:sp>
    </p:spTree>
    <p:extLst>
      <p:ext uri="{BB962C8B-B14F-4D97-AF65-F5344CB8AC3E}">
        <p14:creationId xmlns:p14="http://schemas.microsoft.com/office/powerpoint/2010/main" val="1202715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6147086-0E6F-FD65-238D-14EA8B60877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9412" y="1592135"/>
            <a:ext cx="5412777" cy="4594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954DA-9283-8E43-254F-6FC27A35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Kerr Nonlinear Integrated Photonics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FEBC7-E027-A560-71B6-E0099F488C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5656" y="1256506"/>
            <a:ext cx="10580688" cy="434498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Modelling of </a:t>
            </a:r>
            <a:r>
              <a:rPr lang="en-US" sz="2000" dirty="0" err="1"/>
              <a:t>Bistability</a:t>
            </a:r>
            <a:r>
              <a:rPr lang="en-US" sz="2000" dirty="0"/>
              <a:t> of a Single Kerr-Nonlinear Resonator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563FA3-3014-3535-031C-C41641741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534" y="4186516"/>
            <a:ext cx="2259229" cy="439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3C21A0-A3A8-6C81-D96F-FE4B3801EF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30838" y="4147604"/>
                <a:ext cx="5412777" cy="20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Linewidth of the resonator: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Resonance angular frequency </a:t>
                </a:r>
                <a:r>
                  <a:rPr lang="el-GR" sz="1400" dirty="0"/>
                  <a:t>ω0</a:t>
                </a:r>
                <a:r>
                  <a:rPr lang="de-DE" sz="1400" dirty="0"/>
                  <a:t>, loaded quality factor: Q</a:t>
                </a:r>
                <a:endParaRPr lang="en-US" sz="1400" dirty="0"/>
              </a:p>
              <a:p>
                <a:r>
                  <a:rPr lang="en-US" sz="1400" dirty="0"/>
                  <a:t>The detuning of </a:t>
                </a:r>
                <a:r>
                  <a:rPr lang="el-GR" sz="1400" dirty="0"/>
                  <a:t>ω0 </a:t>
                </a:r>
                <a:r>
                  <a:rPr lang="en-US" sz="1400" dirty="0"/>
                  <a:t>from the drive field</a:t>
                </a:r>
                <a:r>
                  <a:rPr lang="de-DE" sz="1400" dirty="0"/>
                  <a:t>: </a:t>
                </a:r>
                <a:r>
                  <a:rPr lang="en-US" sz="1400" dirty="0"/>
                  <a:t>Δ = ω0 − ω </a:t>
                </a:r>
                <a:endParaRPr lang="de-DE" sz="1400" dirty="0"/>
              </a:p>
              <a:p>
                <a:r>
                  <a:rPr lang="en-US" sz="1400" dirty="0"/>
                  <a:t>The dispersive non-linear coefficient: χ </a:t>
                </a:r>
              </a:p>
              <a:p>
                <a:r>
                  <a:rPr lang="en-US" sz="1400" dirty="0"/>
                  <a:t>The coherent normalized drive amplitude:  u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eqArr>
                          <m:eqArr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# 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𝑃h𝑜𝑡𝑜𝑛𝑠</m:t>
                                </m:r>
                              </m:num>
                              <m:den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𝑡𝑖𝑚𝑒</m:t>
                                </m:r>
                              </m:den>
                            </m:f>
                          </m:e>
                        </m:eqArr>
                      </m:e>
                    </m:rad>
                  </m:oMath>
                </a14:m>
                <a:r>
                  <a:rPr lang="en-US" sz="1400" dirty="0"/>
                  <a:t>, </a:t>
                </a:r>
              </a:p>
              <a:p>
                <a:r>
                  <a:rPr lang="en-US" sz="1400" dirty="0"/>
                  <a:t>Input flux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dirty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de-DE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  <m:sup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z is normalized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400" dirty="0"/>
                  <a:t> # Photons in the resonator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3C21A0-A3A8-6C81-D96F-FE4B3801EF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838" y="4147604"/>
                <a:ext cx="5412777" cy="2038828"/>
              </a:xfrm>
              <a:prstGeom prst="rect">
                <a:avLst/>
              </a:prstGeom>
              <a:blipFill>
                <a:blip r:embed="rId4"/>
                <a:stretch>
                  <a:fillRect l="-338" t="-597" b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0589F5B-70A7-2C51-EE98-DA01D1901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838" y="1986180"/>
            <a:ext cx="3403967" cy="20850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8BBF97-9623-6667-8A14-479744EAA989}"/>
              </a:ext>
            </a:extLst>
          </p:cNvPr>
          <p:cNvSpPr txBox="1"/>
          <p:nvPr/>
        </p:nvSpPr>
        <p:spPr>
          <a:xfrm>
            <a:off x="6272189" y="1644548"/>
            <a:ext cx="232627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Accoring to the paper: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29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3679-B677-F591-8499-AB78B1DD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Bistability</a:t>
            </a:r>
            <a:r>
              <a:rPr lang="en-US" sz="3200" dirty="0"/>
              <a:t> of a Single Kerr-Nonlinear Resonator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07413-5004-B30D-4AF2-96C45F45E8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256506"/>
            <a:ext cx="10580688" cy="434498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The pumping threshold to have multi-stability in a single nonlinear resonator: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537750" lvl="3" indent="-285750">
              <a:buFont typeface="Wingdings" panose="05000000000000000000" pitchFamily="2" charset="2"/>
              <a:buChar char="§"/>
            </a:pPr>
            <a:r>
              <a:rPr lang="en-US" sz="1800" dirty="0"/>
              <a:t>Based on the parameters given in </a:t>
            </a:r>
          </a:p>
          <a:p>
            <a:pPr lvl="3" indent="0">
              <a:buNone/>
            </a:pPr>
            <a:r>
              <a:rPr lang="en-US" sz="1800" dirty="0"/>
              <a:t>     paper, its working regime is </a:t>
            </a:r>
            <a:r>
              <a:rPr lang="en-US" sz="1800" b="1" dirty="0">
                <a:solidFill>
                  <a:srgbClr val="D3A2BD"/>
                </a:solidFill>
              </a:rPr>
              <a:t>1.3 * </a:t>
            </a:r>
            <a:r>
              <a:rPr lang="en-US" sz="1800" b="1" dirty="0" err="1">
                <a:solidFill>
                  <a:srgbClr val="D3A2BD"/>
                </a:solidFill>
              </a:rPr>
              <a:t>Δth</a:t>
            </a:r>
            <a:endParaRPr lang="en-US" sz="1800" b="1" dirty="0">
              <a:solidFill>
                <a:srgbClr val="D3A2BD"/>
              </a:solidFill>
            </a:endParaRPr>
          </a:p>
          <a:p>
            <a:pPr lvl="3" indent="0">
              <a:buNone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Validate the relationship by recreating Fig. 2 of paper “Integrated Coherent </a:t>
            </a:r>
            <a:r>
              <a:rPr lang="en-US" sz="2000" dirty="0" err="1"/>
              <a:t>Ising</a:t>
            </a:r>
            <a:r>
              <a:rPr lang="en-US" sz="2000" dirty="0"/>
              <a:t> Machines Based on Self-Phase Modulation in </a:t>
            </a:r>
            <a:r>
              <a:rPr lang="en-US" sz="2000" dirty="0" err="1"/>
              <a:t>Microring</a:t>
            </a:r>
            <a:r>
              <a:rPr lang="en-US" sz="2000" dirty="0"/>
              <a:t> Resonators”.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EB7B2-19E1-0E43-DBE1-B7A550E22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64" y="1740266"/>
            <a:ext cx="3843571" cy="6863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6F008C-8A97-29A6-D6BE-8A94F978C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55" y="1633132"/>
            <a:ext cx="4799764" cy="3717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BF6970-137C-E528-8543-AF0ACBA2C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801" y="2701719"/>
            <a:ext cx="4037918" cy="10544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9280B0-4CAB-2876-56FC-0D2C3CCB7253}"/>
              </a:ext>
            </a:extLst>
          </p:cNvPr>
          <p:cNvSpPr txBox="1"/>
          <p:nvPr/>
        </p:nvSpPr>
        <p:spPr>
          <a:xfrm>
            <a:off x="980722" y="3831214"/>
            <a:ext cx="5046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N. </a:t>
            </a:r>
            <a:r>
              <a:rPr lang="en-US" sz="1000" dirty="0" err="1"/>
              <a:t>Tezak</a:t>
            </a:r>
            <a:r>
              <a:rPr lang="en-US" sz="1000" dirty="0"/>
              <a:t> et al., in IEEE Journal of Selected Topics in Quantum Electronics, vol. 26, no. 1, pp. 1-15, Jan.-Feb. 2020, Art no. 5900115, </a:t>
            </a:r>
            <a:r>
              <a:rPr lang="en-US" sz="1000" dirty="0" err="1"/>
              <a:t>doi</a:t>
            </a:r>
            <a:r>
              <a:rPr lang="en-US" sz="1000" dirty="0"/>
              <a:t>: 10.1109/JSTQE.2019.2929184.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AC4E3A-1088-1600-7746-BD362440F7FB}"/>
              </a:ext>
            </a:extLst>
          </p:cNvPr>
          <p:cNvCxnSpPr/>
          <p:nvPr/>
        </p:nvCxnSpPr>
        <p:spPr>
          <a:xfrm>
            <a:off x="6832600" y="3416300"/>
            <a:ext cx="3556000" cy="0"/>
          </a:xfrm>
          <a:prstGeom prst="line">
            <a:avLst/>
          </a:prstGeom>
          <a:ln w="28575">
            <a:solidFill>
              <a:srgbClr val="D3A2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94E056-680F-65E3-E45A-808530F834F7}"/>
              </a:ext>
            </a:extLst>
          </p:cNvPr>
          <p:cNvCxnSpPr/>
          <p:nvPr/>
        </p:nvCxnSpPr>
        <p:spPr>
          <a:xfrm>
            <a:off x="6908800" y="4076700"/>
            <a:ext cx="3556000" cy="0"/>
          </a:xfrm>
          <a:prstGeom prst="line">
            <a:avLst/>
          </a:prstGeom>
          <a:ln w="28575">
            <a:solidFill>
              <a:srgbClr val="D3A2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F43FA7-DEC6-6121-C114-16E0221FB59E}"/>
              </a:ext>
            </a:extLst>
          </p:cNvPr>
          <p:cNvCxnSpPr/>
          <p:nvPr/>
        </p:nvCxnSpPr>
        <p:spPr>
          <a:xfrm flipV="1">
            <a:off x="9613900" y="2959100"/>
            <a:ext cx="0" cy="457200"/>
          </a:xfrm>
          <a:prstGeom prst="straightConnector1">
            <a:avLst/>
          </a:prstGeom>
          <a:ln w="38100">
            <a:solidFill>
              <a:srgbClr val="D3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912E0C-EB20-A50C-0EE1-2323CE5A0C3B}"/>
              </a:ext>
            </a:extLst>
          </p:cNvPr>
          <p:cNvCxnSpPr>
            <a:cxnSpLocks/>
          </p:cNvCxnSpPr>
          <p:nvPr/>
        </p:nvCxnSpPr>
        <p:spPr>
          <a:xfrm>
            <a:off x="9613900" y="4076700"/>
            <a:ext cx="0" cy="508000"/>
          </a:xfrm>
          <a:prstGeom prst="straightConnector1">
            <a:avLst/>
          </a:prstGeom>
          <a:ln w="38100">
            <a:solidFill>
              <a:srgbClr val="D3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7976C8-06CC-2E3A-81D7-95B83AE2BBFD}"/>
                  </a:ext>
                </a:extLst>
              </p:cNvPr>
              <p:cNvSpPr txBox="1"/>
              <p:nvPr/>
            </p:nvSpPr>
            <p:spPr>
              <a:xfrm>
                <a:off x="9237932" y="2518361"/>
                <a:ext cx="7519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B650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B6504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B65049"/>
                              </a:solidFill>
                              <a:latin typeface="Cambria Math" panose="02040503050406030204" pitchFamily="18" charset="0"/>
                            </a:rPr>
                            <m:t>𝑙𝑜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7976C8-06CC-2E3A-81D7-95B83AE2B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932" y="2518361"/>
                <a:ext cx="7519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4443F3-7A23-E0BE-EE45-7D7A6E75CA16}"/>
                  </a:ext>
                </a:extLst>
              </p:cNvPr>
              <p:cNvSpPr txBox="1"/>
              <p:nvPr/>
            </p:nvSpPr>
            <p:spPr>
              <a:xfrm>
                <a:off x="9258300" y="4415212"/>
                <a:ext cx="7630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B650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B6504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sz="2800" b="0" i="1" dirty="0" smtClean="0">
                              <a:solidFill>
                                <a:srgbClr val="B65049"/>
                              </a:solidFill>
                              <a:latin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4443F3-7A23-E0BE-EE45-7D7A6E75C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300" y="4415212"/>
                <a:ext cx="76309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069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8CE20310-AC1B-806B-F55F-4C6BCCA3F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359" y="4116311"/>
            <a:ext cx="5028474" cy="2204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3C2D1-AE6D-A60B-7203-8C664E84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Tunable Amplifier with Feedback (TAFB)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C9D98-F0D3-26A0-3F14-AD74B5D2410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4713" y="1248519"/>
            <a:ext cx="10360734" cy="436086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Open-loop Amplifier Circuit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Closed-loop Tunable Amplifier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1D28B0-D130-6170-3665-09BF23965F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44" b="3568"/>
          <a:stretch/>
        </p:blipFill>
        <p:spPr>
          <a:xfrm>
            <a:off x="6761239" y="1609084"/>
            <a:ext cx="3777189" cy="2084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28B512-4548-9BFE-BC27-4879E3964E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" t="7440"/>
          <a:stretch/>
        </p:blipFill>
        <p:spPr>
          <a:xfrm>
            <a:off x="1436727" y="1609084"/>
            <a:ext cx="4096037" cy="21466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83EADF-8A2F-BC98-C05C-7EB297529BB1}"/>
              </a:ext>
            </a:extLst>
          </p:cNvPr>
          <p:cNvSpPr txBox="1"/>
          <p:nvPr/>
        </p:nvSpPr>
        <p:spPr>
          <a:xfrm>
            <a:off x="1560459" y="3778168"/>
            <a:ext cx="4238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Thomas Van </a:t>
            </a:r>
            <a:r>
              <a:rPr lang="en-US" sz="900" dirty="0" err="1"/>
              <a:t>Vaerenbergh</a:t>
            </a:r>
            <a:r>
              <a:rPr lang="en-US" sz="900" dirty="0"/>
              <a:t>, et al., Proc. SPIE 10537, Silicon Photonics XIII, 105370D (14 March 2018); https://doi.org/10.1117/12.2288586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C4D92B-D262-E2EC-0E83-DEBAF3285332}"/>
              </a:ext>
            </a:extLst>
          </p:cNvPr>
          <p:cNvSpPr txBox="1"/>
          <p:nvPr/>
        </p:nvSpPr>
        <p:spPr>
          <a:xfrm>
            <a:off x="6659238" y="3727461"/>
            <a:ext cx="4468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 err="1">
                <a:solidFill>
                  <a:srgbClr val="333333"/>
                </a:solidFill>
                <a:effectLst/>
                <a:highlight>
                  <a:srgbClr val="FCFCFC"/>
                </a:highlight>
                <a:latin typeface="+mj-lt"/>
              </a:rPr>
              <a:t>Tezak</a:t>
            </a:r>
            <a:r>
              <a:rPr lang="en-US" sz="900" b="0" i="0" dirty="0">
                <a:solidFill>
                  <a:srgbClr val="333333"/>
                </a:solidFill>
                <a:effectLst/>
                <a:highlight>
                  <a:srgbClr val="FCFCFC"/>
                </a:highlight>
                <a:latin typeface="+mj-lt"/>
              </a:rPr>
              <a:t>, N., Mabuchi, H. A coherent perceptron for all-optical learning. EPJ Quantum Technol. 2, 10 (2015). https://doi.org/10.1140/epjqt/s40507-015-0023-3</a:t>
            </a:r>
            <a:endParaRPr lang="en-US" sz="9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9A74A2-C14E-E479-ED40-FBE27F551C3B}"/>
              </a:ext>
            </a:extLst>
          </p:cNvPr>
          <p:cNvSpPr txBox="1"/>
          <p:nvPr/>
        </p:nvSpPr>
        <p:spPr>
          <a:xfrm>
            <a:off x="8041194" y="5716030"/>
            <a:ext cx="361207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N. </a:t>
            </a:r>
            <a:r>
              <a:rPr lang="en-US" sz="900" dirty="0" err="1"/>
              <a:t>Tezak</a:t>
            </a:r>
            <a:r>
              <a:rPr lang="en-US" sz="900" dirty="0"/>
              <a:t> et al., IEEE Journal of Selected Topics in Quantum Electronics, vol. 26, no. 1, pp. 1-15, Jan.-Feb. 2020, Art no. 5900115, </a:t>
            </a:r>
            <a:r>
              <a:rPr lang="en-US" sz="900" dirty="0" err="1"/>
              <a:t>doi</a:t>
            </a:r>
            <a:r>
              <a:rPr lang="en-US" sz="900" dirty="0"/>
              <a:t>: 10.1109/JSTQE.2019.2929184.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A831DF7-5B52-9559-A459-08F0BDCAC44B}"/>
              </a:ext>
            </a:extLst>
          </p:cNvPr>
          <p:cNvSpPr/>
          <p:nvPr/>
        </p:nvSpPr>
        <p:spPr>
          <a:xfrm>
            <a:off x="5606980" y="2713055"/>
            <a:ext cx="803868" cy="12058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4ED8EF-58ED-6872-0BB5-B82BC5B83FFA}"/>
              </a:ext>
            </a:extLst>
          </p:cNvPr>
          <p:cNvSpPr txBox="1"/>
          <p:nvPr/>
        </p:nvSpPr>
        <p:spPr>
          <a:xfrm>
            <a:off x="5540564" y="2486762"/>
            <a:ext cx="104547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</a:rPr>
              <a:t>better</a:t>
            </a:r>
          </a:p>
          <a:p>
            <a:pPr algn="ctr"/>
            <a:r>
              <a:rPr lang="de-DE" dirty="0">
                <a:solidFill>
                  <a:srgbClr val="002060"/>
                </a:solidFill>
              </a:rPr>
              <a:t>footprint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3" name="Arrow: Bent 32">
            <a:extLst>
              <a:ext uri="{FF2B5EF4-FFF2-40B4-BE49-F238E27FC236}">
                <a16:creationId xmlns:a16="http://schemas.microsoft.com/office/drawing/2014/main" id="{70A42271-E7D6-2E55-A74B-039E540AC0BB}"/>
              </a:ext>
            </a:extLst>
          </p:cNvPr>
          <p:cNvSpPr/>
          <p:nvPr/>
        </p:nvSpPr>
        <p:spPr>
          <a:xfrm rot="10800000">
            <a:off x="9023419" y="4486587"/>
            <a:ext cx="572755" cy="638072"/>
          </a:xfrm>
          <a:prstGeom prst="bentArrow">
            <a:avLst>
              <a:gd name="adj1" fmla="val 921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9882C5-00BB-9E3F-3846-567CFC78F197}"/>
              </a:ext>
            </a:extLst>
          </p:cNvPr>
          <p:cNvSpPr txBox="1"/>
          <p:nvPr/>
        </p:nvSpPr>
        <p:spPr>
          <a:xfrm>
            <a:off x="9428429" y="4574938"/>
            <a:ext cx="2039341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</a:rPr>
              <a:t>spin interaction</a:t>
            </a:r>
          </a:p>
          <a:p>
            <a:pPr algn="ctr"/>
            <a:r>
              <a:rPr lang="de-DE" dirty="0">
                <a:solidFill>
                  <a:srgbClr val="002060"/>
                </a:solidFill>
              </a:rPr>
              <a:t>through </a:t>
            </a:r>
          </a:p>
          <a:p>
            <a:pPr algn="ctr"/>
            <a:r>
              <a:rPr lang="de-DE" dirty="0">
                <a:solidFill>
                  <a:srgbClr val="002060"/>
                </a:solidFill>
              </a:rPr>
              <a:t>Feedback coupling 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2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30" grpId="0" animBg="1"/>
      <p:bldP spid="31" grpId="0"/>
      <p:bldP spid="33" grpId="0" animBg="1"/>
      <p:bldP spid="34" grpId="0"/>
    </p:bldLst>
  </p:timing>
</p:sld>
</file>

<file path=ppt/theme/theme1.xml><?xml version="1.0" encoding="utf-8"?>
<a:theme xmlns:a="http://schemas.openxmlformats.org/drawingml/2006/main" name="TUD_2018_16zu9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.04_TUD_PPT_16zu9_Vorlage_ENG.potx" id="{4A8999F3-52A7-4DD7-B42B-A2AC677FDF0C}" vid="{69B7EF8F-342A-47BA-91BB-6D6B0D94D854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8307</TotalTime>
  <Words>1268</Words>
  <Application>Microsoft Office PowerPoint</Application>
  <PresentationFormat>Widescreen</PresentationFormat>
  <Paragraphs>179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Calibri</vt:lpstr>
      <vt:lpstr>Open Sans</vt:lpstr>
      <vt:lpstr>Wingdings</vt:lpstr>
      <vt:lpstr>Cambria Math</vt:lpstr>
      <vt:lpstr>Symbol</vt:lpstr>
      <vt:lpstr>Arial</vt:lpstr>
      <vt:lpstr>Times New Roman</vt:lpstr>
      <vt:lpstr>ＭＳ Ｐゴシック</vt:lpstr>
      <vt:lpstr>TUD_2018_16zu9</vt:lpstr>
      <vt:lpstr>Ising Machine</vt:lpstr>
      <vt:lpstr>Outline</vt:lpstr>
      <vt:lpstr>Theoretical Fundamentals </vt:lpstr>
      <vt:lpstr>Coherent Ising Machine</vt:lpstr>
      <vt:lpstr>Coherent Ising Machine</vt:lpstr>
      <vt:lpstr>Integrated CIM Based on Self-Phase Modulation in Microring Resonators</vt:lpstr>
      <vt:lpstr>Kerr Nonlinear Integrated Photonics</vt:lpstr>
      <vt:lpstr>Bistability of a Single Kerr-Nonlinear Resonator</vt:lpstr>
      <vt:lpstr>Tunable Amplifier with Feedback (TAFB)</vt:lpstr>
      <vt:lpstr>Spin Encoding</vt:lpstr>
      <vt:lpstr>Steady State Photon Numbers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templates</dc:title>
  <dc:subject>Präsentationsvorlage</dc:subject>
  <dc:creator>Flämig,Anne</dc:creator>
  <cp:lastModifiedBy>8885e7e8, edd75333</cp:lastModifiedBy>
  <cp:revision>70</cp:revision>
  <dcterms:created xsi:type="dcterms:W3CDTF">2022-05-04T09:57:14Z</dcterms:created>
  <dcterms:modified xsi:type="dcterms:W3CDTF">2025-02-13T22:06:19Z</dcterms:modified>
</cp:coreProperties>
</file>